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8" r:id="rId2"/>
  </p:sldMasterIdLst>
  <p:notesMasterIdLst>
    <p:notesMasterId r:id="rId36"/>
  </p:notesMasterIdLst>
  <p:handoutMasterIdLst>
    <p:handoutMasterId r:id="rId37"/>
  </p:handoutMasterIdLst>
  <p:sldIdLst>
    <p:sldId id="342" r:id="rId3"/>
    <p:sldId id="366" r:id="rId4"/>
    <p:sldId id="367" r:id="rId5"/>
    <p:sldId id="368" r:id="rId6"/>
    <p:sldId id="351" r:id="rId7"/>
    <p:sldId id="348" r:id="rId8"/>
    <p:sldId id="385" r:id="rId9"/>
    <p:sldId id="386" r:id="rId10"/>
    <p:sldId id="291" r:id="rId11"/>
    <p:sldId id="354" r:id="rId12"/>
    <p:sldId id="387" r:id="rId13"/>
    <p:sldId id="289" r:id="rId14"/>
    <p:sldId id="320" r:id="rId15"/>
    <p:sldId id="371" r:id="rId16"/>
    <p:sldId id="388" r:id="rId17"/>
    <p:sldId id="346" r:id="rId18"/>
    <p:sldId id="373" r:id="rId19"/>
    <p:sldId id="389" r:id="rId20"/>
    <p:sldId id="358" r:id="rId21"/>
    <p:sldId id="372" r:id="rId22"/>
    <p:sldId id="359" r:id="rId23"/>
    <p:sldId id="360" r:id="rId24"/>
    <p:sldId id="382" r:id="rId25"/>
    <p:sldId id="383" r:id="rId26"/>
    <p:sldId id="349" r:id="rId27"/>
    <p:sldId id="369" r:id="rId28"/>
    <p:sldId id="361" r:id="rId29"/>
    <p:sldId id="362" r:id="rId30"/>
    <p:sldId id="363" r:id="rId31"/>
    <p:sldId id="345" r:id="rId32"/>
    <p:sldId id="364" r:id="rId33"/>
    <p:sldId id="365" r:id="rId34"/>
    <p:sldId id="350" r:id="rId35"/>
  </p:sldIdLst>
  <p:sldSz cx="12192000" cy="6858000"/>
  <p:notesSz cx="6858000" cy="9144000"/>
  <p:custDataLst>
    <p:tags r:id="rId38"/>
  </p:custDataLst>
  <p:defaultTextStyle>
    <a:defPPr rtl="0">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2" autoAdjust="0"/>
    <p:restoredTop sz="95646"/>
  </p:normalViewPr>
  <p:slideViewPr>
    <p:cSldViewPr snapToGrid="0" snapToObjects="1" showGuides="1">
      <p:cViewPr varScale="1">
        <p:scale>
          <a:sx n="105" d="100"/>
          <a:sy n="105" d="100"/>
        </p:scale>
        <p:origin x="164" y="72"/>
      </p:cViewPr>
      <p:guideLst>
        <p:guide orient="horz" pos="2148"/>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75" d="100"/>
          <a:sy n="75" d="100"/>
        </p:scale>
        <p:origin x="4392" y="2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zh-CN"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zh-CN" sz="1200"/>
            </a:lvl1pPr>
          </a:lstStyle>
          <a:p>
            <a:pPr rtl="0"/>
            <a:fld id="{2BCC3CA5-8D5A-42A1-8F4C-D948A0A0AC6C}" type="datetime1">
              <a:rPr lang="zh-CN" altLang="en-US" smtClean="0">
                <a:latin typeface="Microsoft YaHei UI" panose="020B0503020204020204" pitchFamily="34" charset="-122"/>
                <a:ea typeface="Microsoft YaHei UI" panose="020B0503020204020204" pitchFamily="34" charset="-122"/>
              </a:rPr>
              <a:t>2023/4/12</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zh-CN"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zh-CN" sz="1200"/>
            </a:lvl1pPr>
          </a:lstStyle>
          <a:p>
            <a:pPr rtl="0"/>
            <a:fld id="{463FF618-F07E-477B-AA5D-612E7A56D407}"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zh-CN"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zh-CN" sz="1200">
                <a:latin typeface="Microsoft YaHei UI" panose="020B0503020204020204" pitchFamily="34" charset="-122"/>
                <a:ea typeface="Microsoft YaHei UI" panose="020B0503020204020204" pitchFamily="34" charset="-122"/>
              </a:defRPr>
            </a:lvl1pPr>
          </a:lstStyle>
          <a:p>
            <a:fld id="{89E5A67A-B479-4C45-B7C1-FAB1269F4228}" type="datetime1">
              <a:rPr lang="zh-CN" altLang="en-US" noProof="0" smtClean="0"/>
              <a:t>2023/4/12</a:t>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zh-CN"/>
            </a:defPP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zh-CN"/>
            </a:defP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zh-CN"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zh-CN" sz="1200">
                <a:latin typeface="Microsoft YaHei UI" panose="020B0503020204020204" pitchFamily="34" charset="-122"/>
                <a:ea typeface="Microsoft YaHei UI" panose="020B0503020204020204" pitchFamily="34" charset="-122"/>
              </a:defRPr>
            </a:lvl1pPr>
          </a:lstStyle>
          <a:p>
            <a:fld id="{DEF75CB5-5666-5049-9AE0-38EFD385C21E}" type="slidenum">
              <a:rPr lang="en-US" altLang="zh-CN" noProof="0" smtClean="0"/>
              <a:t>‹#›</a:t>
            </a:fld>
            <a:endParaRPr lang="zh-CN" altLang="en-US" noProof="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lang="zh-CN" sz="1200" kern="1200">
        <a:solidFill>
          <a:schemeClr val="tx1"/>
        </a:solidFill>
        <a:latin typeface="+mn-cs"/>
        <a:ea typeface="+mn-ea"/>
        <a:cs typeface="+mn-cs"/>
      </a:defRPr>
    </a:lvl6pPr>
    <a:lvl7pPr marL="2743200" algn="l" defTabSz="914400" rtl="0" eaLnBrk="1" latinLnBrk="0" hangingPunct="1">
      <a:defRPr lang="zh-CN" sz="1200" kern="1200">
        <a:solidFill>
          <a:schemeClr val="tx1"/>
        </a:solidFill>
        <a:latin typeface="+mn-cs"/>
        <a:ea typeface="+mn-ea"/>
        <a:cs typeface="+mn-cs"/>
      </a:defRPr>
    </a:lvl7pPr>
    <a:lvl8pPr marL="3200400" algn="l" defTabSz="914400" rtl="0" eaLnBrk="1" latinLnBrk="0" hangingPunct="1">
      <a:defRPr lang="zh-CN" sz="1200" kern="1200">
        <a:solidFill>
          <a:schemeClr val="tx1"/>
        </a:solidFill>
        <a:latin typeface="+mn-cs"/>
        <a:ea typeface="+mn-ea"/>
        <a:cs typeface="+mn-cs"/>
      </a:defRPr>
    </a:lvl8pPr>
    <a:lvl9pPr marL="3657600" algn="l" defTabSz="914400" rtl="0" eaLnBrk="1" latinLnBrk="0" hangingPunct="1">
      <a:defRPr lang="zh-CN" sz="1200" kern="1200">
        <a:solidFill>
          <a:schemeClr val="tx1"/>
        </a:solidFill>
        <a:latin typeface="+mn-cs"/>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F75CB5-5666-5049-9AE0-38EFD385C21E}" type="slidenum">
              <a:rPr lang="en-US" altLang="zh-CN" noProof="0" smtClean="0"/>
              <a:t>1</a:t>
            </a:fld>
            <a:endParaRPr lang="zh-CN" altLang="en-US" noProof="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30085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85765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11854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10018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0594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02838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26636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70970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F75CB5-5666-5049-9AE0-38EFD385C21E}" type="slidenum">
              <a:rPr lang="en-US" altLang="zh-CN" noProof="0" smtClean="0"/>
              <a:t>21</a:t>
            </a:fld>
            <a:endParaRPr lang="zh-CN" altLang="en-US" noProof="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F75CB5-5666-5049-9AE0-38EFD385C21E}" type="slidenum">
              <a:rPr lang="en-US" altLang="zh-CN" noProof="0" smtClean="0"/>
              <a:t>22</a:t>
            </a:fld>
            <a:endParaRPr lang="zh-CN" altLang="en-US" noProof="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F75CB5-5666-5049-9AE0-38EFD385C21E}" type="slidenum">
              <a:rPr lang="en-US" altLang="zh-CN" noProof="0" smtClean="0"/>
              <a:t>5</a:t>
            </a:fld>
            <a:endParaRPr lang="zh-CN" altLang="en-US" noProof="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F75CB5-5666-5049-9AE0-38EFD385C21E}" type="slidenum">
              <a:rPr lang="en-US" altLang="zh-CN" noProof="0" smtClean="0"/>
              <a:t>25</a:t>
            </a:fld>
            <a:endParaRPr lang="zh-CN" altLang="en-US" noProof="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F75CB5-5666-5049-9AE0-38EFD385C21E}" type="slidenum">
              <a:rPr lang="en-US" altLang="zh-CN" noProof="0" smtClean="0"/>
              <a:t>26</a:t>
            </a:fld>
            <a:endParaRPr lang="zh-CN" altLang="en-US" noProof="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F75CB5-5666-5049-9AE0-38EFD385C21E}" type="slidenum">
              <a:rPr lang="en-US" altLang="zh-CN" noProof="0" smtClean="0"/>
              <a:t>27</a:t>
            </a:fld>
            <a:endParaRPr lang="zh-CN" altLang="en-US" noProof="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F75CB5-5666-5049-9AE0-38EFD385C21E}" type="slidenum">
              <a:rPr lang="en-US" altLang="zh-CN" noProof="0" smtClean="0"/>
              <a:t>28</a:t>
            </a:fld>
            <a:endParaRPr lang="zh-CN" altLang="en-US" noProof="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F75CB5-5666-5049-9AE0-38EFD385C21E}" type="slidenum">
              <a:rPr lang="en-US" altLang="zh-CN" noProof="0" smtClean="0"/>
              <a:t>29</a:t>
            </a:fld>
            <a:endParaRPr lang="zh-CN" altLang="en-US" noProof="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F75CB5-5666-5049-9AE0-38EFD385C21E}" type="slidenum">
              <a:rPr lang="en-US" altLang="zh-CN" noProof="0" smtClean="0"/>
              <a:t>30</a:t>
            </a:fld>
            <a:endParaRPr lang="zh-CN" altLang="en-US" noProof="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F75CB5-5666-5049-9AE0-38EFD385C21E}" type="slidenum">
              <a:rPr lang="en-US" altLang="zh-CN" noProof="0" smtClean="0"/>
              <a:t>31</a:t>
            </a:fld>
            <a:endParaRPr lang="zh-CN" altLang="en-US" noProof="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F75CB5-5666-5049-9AE0-38EFD385C21E}" type="slidenum">
              <a:rPr lang="en-US" altLang="zh-CN" noProof="0" smtClean="0"/>
              <a:t>32</a:t>
            </a:fld>
            <a:endParaRPr lang="zh-CN" altLang="en-US" noProof="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DEF75CB5-5666-5049-9AE0-38EFD385C21E}" type="slidenum">
              <a:rPr lang="en-US" altLang="zh-CN" smtClean="0"/>
              <a:t>33</a:t>
            </a:fld>
            <a:endParaRPr 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F75CB5-5666-5049-9AE0-38EFD385C21E}" type="slidenum">
              <a:rPr lang="en-US" altLang="zh-CN" noProof="0" smtClean="0"/>
              <a:t>6</a:t>
            </a:fld>
            <a:endParaRPr lang="zh-CN" altLang="en-US" noProof="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66110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6881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54398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6458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56030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7181335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布局">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内容占位符 14"/>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a:fillRect/>
          </a:stretch>
        </p:blipFill>
        <p:spPr>
          <a:xfrm>
            <a:off x="0" y="0"/>
            <a:ext cx="12192000" cy="6832599"/>
          </a:xfrm>
          <a:prstGeom prst="rect">
            <a:avLst/>
          </a:prstGeom>
        </p:spPr>
      </p:pic>
      <p:pic>
        <p:nvPicPr>
          <p:cNvPr id="9" name="内容占位符 14"/>
          <p:cNvPicPr>
            <a:picLocks noChangeAspect="1"/>
          </p:cNvPicPr>
          <p:nvPr userDrawn="1"/>
        </p:nvPicPr>
        <p:blipFill rotWithShape="1">
          <a:blip r:embed="rId4"/>
          <a:srcRect l="10901" t="2692" r="9005" b="2173"/>
          <a:stretch>
            <a:fillRect/>
          </a:stretch>
        </p:blipFill>
        <p:spPr>
          <a:xfrm>
            <a:off x="-3" y="37"/>
            <a:ext cx="12192000" cy="6853863"/>
          </a:xfrm>
          <a:prstGeom prst="rect">
            <a:avLst/>
          </a:prstGeom>
        </p:spPr>
      </p:pic>
      <p:sp>
        <p:nvSpPr>
          <p:cNvPr id="2" name="标题 1"/>
          <p:cNvSpPr>
            <a:spLocks noGrp="1"/>
          </p:cNvSpPr>
          <p:nvPr>
            <p:ph type="title" hasCustomPrompt="1"/>
          </p:nvPr>
        </p:nvSpPr>
        <p:spPr>
          <a:xfrm>
            <a:off x="0" y="2527164"/>
            <a:ext cx="12191998" cy="1323440"/>
          </a:xfrm>
        </p:spPr>
        <p:txBody>
          <a:bodyPr rtlCol="0">
            <a:noAutofit/>
          </a:bodyPr>
          <a:lstStyle>
            <a:lvl1pPr algn="ctr">
              <a:defRPr lang="zh-CN" sz="6000" kern="1200" spc="2200" baseline="0">
                <a:solidFill>
                  <a:schemeClr val="accent5"/>
                </a:solidFill>
              </a:defRPr>
            </a:lvl1pPr>
          </a:lstStyle>
          <a:p>
            <a:pPr rtl="0"/>
            <a:r>
              <a:rPr lang="zh-CN" dirty="0"/>
              <a:t>单击此处编辑标题</a:t>
            </a:r>
          </a:p>
        </p:txBody>
      </p:sp>
      <p:sp>
        <p:nvSpPr>
          <p:cNvPr id="12" name="副标题 2"/>
          <p:cNvSpPr>
            <a:spLocks noGrp="1"/>
          </p:cNvSpPr>
          <p:nvPr>
            <p:ph type="subTitle" idx="1" hasCustomPrompt="1"/>
          </p:nvPr>
        </p:nvSpPr>
        <p:spPr>
          <a:xfrm>
            <a:off x="3" y="3558868"/>
            <a:ext cx="12191997" cy="781119"/>
          </a:xfrm>
        </p:spPr>
        <p:txBody>
          <a:bodyPr rtlCol="0">
            <a:noAutofit/>
          </a:bodyPr>
          <a:lstStyle>
            <a:lvl1pPr marL="0" indent="0" algn="ctr">
              <a:buNone/>
              <a:defRPr lang="zh-CN" sz="4000" b="0" i="0" spc="1800" baseline="0">
                <a:solidFill>
                  <a:schemeClr val="bg1"/>
                </a:solidFill>
                <a:latin typeface="Microsoft YaHei UI Light" panose="020B0502040204020203" pitchFamily="34" charset="-122"/>
                <a:ea typeface="Microsoft YaHei UI Light" panose="020B0502040204020203" pitchFamily="34" charset="-122"/>
                <a:cs typeface="Microsoft YaHei UI Light" panose="020B0502040204020203" pitchFamily="34" charset="-122"/>
              </a:defRPr>
            </a:lvl1pPr>
            <a:lvl2pPr marL="457200" indent="0" algn="ctr">
              <a:buNone/>
              <a:defRPr lang="zh-CN" sz="2000"/>
            </a:lvl2pPr>
            <a:lvl3pPr marL="914400" indent="0" algn="ctr">
              <a:buNone/>
              <a:defRPr lang="zh-CN" sz="1800"/>
            </a:lvl3pPr>
            <a:lvl4pPr marL="1371600" indent="0" algn="ctr">
              <a:buNone/>
              <a:defRPr lang="zh-CN" sz="1600"/>
            </a:lvl4pPr>
            <a:lvl5pPr marL="1828800" indent="0" algn="ctr">
              <a:buNone/>
              <a:defRPr lang="zh-CN" sz="1600"/>
            </a:lvl5pPr>
            <a:lvl6pPr marL="2286000" indent="0" algn="ctr">
              <a:buNone/>
              <a:defRPr lang="zh-CN" sz="1600"/>
            </a:lvl6pPr>
            <a:lvl7pPr marL="2743200" indent="0" algn="ctr">
              <a:buNone/>
              <a:defRPr lang="zh-CN" sz="1600"/>
            </a:lvl7pPr>
            <a:lvl8pPr marL="3200400" indent="0" algn="ctr">
              <a:buNone/>
              <a:defRPr lang="zh-CN" sz="1600"/>
            </a:lvl8pPr>
            <a:lvl9pPr marL="3657600" indent="0" algn="ctr">
              <a:buNone/>
              <a:defRPr lang="zh-CN" sz="1600"/>
            </a:lvl9pPr>
          </a:lstStyle>
          <a:p>
            <a:pPr rtl="0"/>
            <a:r>
              <a:rPr lang="zh-CN" dirty="0"/>
              <a:t>单击此处编辑副标题</a:t>
            </a:r>
          </a:p>
        </p:txBody>
      </p:sp>
      <p:sp>
        <p:nvSpPr>
          <p:cNvPr id="8" name="文本占位符 9"/>
          <p:cNvSpPr>
            <a:spLocks noGrp="1"/>
          </p:cNvSpPr>
          <p:nvPr>
            <p:ph type="body" sz="quarter" idx="10"/>
          </p:nvPr>
        </p:nvSpPr>
        <p:spPr>
          <a:xfrm>
            <a:off x="0" y="5532550"/>
            <a:ext cx="12192000" cy="1323440"/>
          </a:xfrm>
          <a:solidFill>
            <a:schemeClr val="tx1">
              <a:alpha val="61961"/>
            </a:schemeClr>
          </a:solidFill>
        </p:spPr>
        <p:txBody>
          <a:bodyPr lIns="0" tIns="0" rIns="0" bIns="0" rtlCol="0" anchor="ctr" anchorCtr="0">
            <a:noAutofit/>
          </a:bodyPr>
          <a:lstStyle>
            <a:lvl1pPr marL="0" indent="0" algn="ctr">
              <a:lnSpc>
                <a:spcPct val="60000"/>
              </a:lnSpc>
              <a:buNone/>
              <a:defRPr lang="zh-CN" sz="2000" b="0" i="0" spc="300">
                <a:solidFill>
                  <a:schemeClr val="bg1"/>
                </a:solidFill>
                <a:latin typeface="+mn-cs"/>
                <a:cs typeface="+mn-cs"/>
              </a:defRPr>
            </a:lvl1pPr>
          </a:lstStyle>
          <a:p>
            <a:pPr lvl="0" rtl="0"/>
            <a:r>
              <a:rPr lang="zh-CN" dirty="0"/>
              <a:t>单击此处编辑母版文本样式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651253"/>
      </p:ext>
    </p:extLst>
  </p:cSld>
  <p:clrMapOvr>
    <a:masterClrMapping/>
  </p:clrMapOvr>
  <mc:AlternateContent xmlns:mc="http://schemas.openxmlformats.org/markup-compatibility/2006" xmlns:p14="http://schemas.microsoft.com/office/powerpoint/2010/main">
    <mc:Choice Requires="p14">
      <p:transition spd="slow" p14:dur="1750" advClick="0" advTm="2000">
        <p14:gallery dir="l"/>
      </p:transition>
    </mc:Choice>
    <mc:Fallback xmlns="">
      <p:transition spd="slow"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028196"/>
      </p:ext>
    </p:extLst>
  </p:cSld>
  <p:clrMapOvr>
    <a:masterClrMapping/>
  </p:clrMapOvr>
  <mc:AlternateContent xmlns:mc="http://schemas.openxmlformats.org/markup-compatibility/2006" xmlns:p14="http://schemas.microsoft.com/office/powerpoint/2010/main">
    <mc:Choice Requires="p14">
      <p:transition spd="slow" p14:dur="1750" advClick="0" advTm="2000">
        <p14:gallery dir="l"/>
      </p:transition>
    </mc:Choice>
    <mc:Fallback xmlns="">
      <p:transition spd="slow" advClick="0"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自定义版式">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内容占位符 14"/>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a:fillRect/>
          </a:stretch>
        </p:blipFill>
        <p:spPr>
          <a:xfrm>
            <a:off x="-6228" y="3074"/>
            <a:ext cx="12192000" cy="6854926"/>
          </a:xfrm>
          <a:prstGeom prst="rect">
            <a:avLst/>
          </a:prstGeom>
        </p:spPr>
      </p:pic>
      <p:pic>
        <p:nvPicPr>
          <p:cNvPr id="6" name="内容占位符 14"/>
          <p:cNvPicPr>
            <a:picLocks noChangeAspect="1"/>
          </p:cNvPicPr>
          <p:nvPr userDrawn="1"/>
        </p:nvPicPr>
        <p:blipFill rotWithShape="1">
          <a:blip r:embed="rId4"/>
          <a:srcRect l="151" t="2692" r="49052" b="2173"/>
          <a:stretch>
            <a:fillRect/>
          </a:stretch>
        </p:blipFill>
        <p:spPr>
          <a:xfrm>
            <a:off x="4455845" y="-6350"/>
            <a:ext cx="7732295" cy="6853863"/>
          </a:xfrm>
          <a:prstGeom prst="rect">
            <a:avLst/>
          </a:prstGeom>
        </p:spPr>
      </p:pic>
      <p:sp>
        <p:nvSpPr>
          <p:cNvPr id="7" name="矩形 6"/>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sp>
        <p:nvSpPr>
          <p:cNvPr id="2" name="标题 1"/>
          <p:cNvSpPr>
            <a:spLocks noGrp="1"/>
          </p:cNvSpPr>
          <p:nvPr>
            <p:ph type="title" hasCustomPrompt="1"/>
          </p:nvPr>
        </p:nvSpPr>
        <p:spPr>
          <a:xfrm>
            <a:off x="1003661" y="1052108"/>
            <a:ext cx="6910627" cy="1164882"/>
          </a:xfrm>
        </p:spPr>
        <p:txBody>
          <a:bodyPr rtlCol="0" anchor="b">
            <a:noAutofit/>
          </a:bodyPr>
          <a:lstStyle>
            <a:defPPr>
              <a:defRPr lang="zh-CN"/>
            </a:defPPr>
          </a:lstStyle>
          <a:p>
            <a:pPr rtl="0"/>
            <a:r>
              <a:rPr lang="zh-CN" dirty="0"/>
              <a:t>单击以编辑标题样式</a:t>
            </a:r>
          </a:p>
        </p:txBody>
      </p:sp>
      <p:sp>
        <p:nvSpPr>
          <p:cNvPr id="13" name="椭圆形 12"/>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sp>
        <p:nvSpPr>
          <p:cNvPr id="14" name="椭圆形 13"/>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sp>
        <p:nvSpPr>
          <p:cNvPr id="21" name="文本占位符 19"/>
          <p:cNvSpPr>
            <a:spLocks noGrp="1"/>
          </p:cNvSpPr>
          <p:nvPr>
            <p:ph type="body" sz="quarter" idx="30"/>
          </p:nvPr>
        </p:nvSpPr>
        <p:spPr>
          <a:xfrm>
            <a:off x="1025623" y="2530837"/>
            <a:ext cx="6888665" cy="961087"/>
          </a:xfrm>
        </p:spPr>
        <p:txBody>
          <a:bodyPr rtlCol="0">
            <a:noAutofit/>
          </a:bodyPr>
          <a:lstStyle>
            <a:lvl1pPr>
              <a:lnSpc>
                <a:spcPct val="140000"/>
              </a:lnSpc>
              <a:defRPr lang="zh-CN" sz="2000"/>
            </a:lvl1pPr>
          </a:lstStyle>
          <a:p>
            <a:pPr lvl="0" rtl="0"/>
            <a:r>
              <a:rPr lang="zh-CN" altLang="en-US"/>
              <a:t>单击此处编辑母版文本样式</a:t>
            </a:r>
          </a:p>
        </p:txBody>
      </p:sp>
      <p:sp>
        <p:nvSpPr>
          <p:cNvPr id="18" name="文本占位符 5"/>
          <p:cNvSpPr>
            <a:spLocks noGrp="1"/>
          </p:cNvSpPr>
          <p:nvPr>
            <p:ph type="body" sz="quarter" idx="28"/>
          </p:nvPr>
        </p:nvSpPr>
        <p:spPr>
          <a:xfrm>
            <a:off x="1025624" y="3617963"/>
            <a:ext cx="6888665" cy="2241805"/>
          </a:xfrm>
        </p:spPr>
        <p:txBody>
          <a:bodyPr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defRPr lang="zh-CN" sz="1600">
                <a:solidFill>
                  <a:schemeClr val="bg1"/>
                </a:solidFill>
                <a:latin typeface="+mn-cs"/>
                <a:cs typeface="+mn-cs"/>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defRPr lang="zh-CN"/>
            </a:pPr>
            <a:r>
              <a:rPr lang="zh-CN" dirty="0">
                <a:solidFill>
                  <a:schemeClr val="bg1"/>
                </a:solidFill>
              </a:rPr>
              <a:t>单击此处编辑母版文本样式</a:t>
            </a:r>
          </a:p>
          <a:p>
            <a:pPr marL="285750" marR="0" lvl="0" indent="-285750" algn="l" defTabSz="914400" rtl="0" eaLnBrk="1" fontAlgn="auto" latinLnBrk="0" hangingPunct="1">
              <a:lnSpc>
                <a:spcPct val="100000"/>
              </a:lnSpc>
              <a:spcBef>
                <a:spcPts val="1000"/>
              </a:spcBef>
              <a:spcAft>
                <a:spcPts val="0"/>
              </a:spcAft>
              <a:buClr>
                <a:schemeClr val="accent6"/>
              </a:buClr>
              <a:buSzTx/>
              <a:defRPr lang="zh-CN"/>
            </a:pPr>
            <a:r>
              <a:rPr lang="zh-CN" dirty="0">
                <a:solidFill>
                  <a:schemeClr val="bg1"/>
                </a:solidFill>
              </a:rPr>
              <a:t>单击此处编辑母版文本样式</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defRPr lang="zh-CN"/>
            </a:pPr>
            <a:r>
              <a:rPr lang="zh-CN" dirty="0">
                <a:solidFill>
                  <a:schemeClr val="bg1"/>
                </a:solidFill>
              </a:rPr>
              <a:t>单击此处编辑母版文本样式</a:t>
            </a:r>
          </a:p>
          <a:p>
            <a:pPr marL="285750" marR="0" lvl="0" indent="-285750" algn="l" defTabSz="914400" rtl="0" eaLnBrk="1" fontAlgn="auto" latinLnBrk="0" hangingPunct="1">
              <a:lnSpc>
                <a:spcPct val="100000"/>
              </a:lnSpc>
              <a:spcBef>
                <a:spcPts val="1000"/>
              </a:spcBef>
              <a:spcAft>
                <a:spcPts val="0"/>
              </a:spcAft>
              <a:buClr>
                <a:schemeClr val="accent6"/>
              </a:buClr>
              <a:buSzTx/>
              <a:defRPr lang="zh-CN"/>
            </a:pPr>
            <a:endParaRPr lang="zh-CN" dirty="0">
              <a:solidFill>
                <a:schemeClr val="bg1"/>
              </a:solidFill>
            </a:endParaRPr>
          </a:p>
          <a:p>
            <a:pPr rtl="0"/>
            <a:endParaRPr lang="zh-CN" dirty="0">
              <a:solidFill>
                <a:schemeClr val="bg1"/>
              </a:solidFill>
            </a:endParaRPr>
          </a:p>
          <a:p>
            <a:pPr rtl="0"/>
            <a:endParaRPr lang="zh-CN" dirty="0">
              <a:solidFill>
                <a:schemeClr val="bg1"/>
              </a:solidFill>
            </a:endParaRPr>
          </a:p>
        </p:txBody>
      </p:sp>
      <p:cxnSp>
        <p:nvCxnSpPr>
          <p:cNvPr id="15" name="直接连接符​​(S) 14"/>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页脚占位符 4"/>
          <p:cNvSpPr>
            <a:spLocks noGrp="1"/>
          </p:cNvSpPr>
          <p:nvPr>
            <p:ph type="ftr" sz="quarter" idx="11"/>
          </p:nvPr>
        </p:nvSpPr>
        <p:spPr>
          <a:xfrm>
            <a:off x="336405" y="6237287"/>
            <a:ext cx="4114800" cy="365125"/>
          </a:xfrm>
        </p:spPr>
        <p:txBody>
          <a:bodyPr rtlCol="0">
            <a:noAutofit/>
          </a:bodyPr>
          <a:lstStyle>
            <a:lvl1pPr algn="l">
              <a:defRPr lang="zh-CN" sz="1200" spc="0">
                <a:solidFill>
                  <a:schemeClr val="bg1"/>
                </a:solidFill>
              </a:defRPr>
            </a:lvl1pPr>
          </a:lstStyle>
          <a:p>
            <a:pPr rtl="0"/>
            <a:r>
              <a:rPr lang="zh-CN" dirty="0"/>
              <a:t>科学发现</a:t>
            </a:r>
          </a:p>
        </p:txBody>
      </p:sp>
      <p:sp>
        <p:nvSpPr>
          <p:cNvPr id="19" name="灯片编号占位符 5"/>
          <p:cNvSpPr>
            <a:spLocks noGrp="1"/>
          </p:cNvSpPr>
          <p:nvPr>
            <p:ph type="sldNum" sz="quarter" idx="12"/>
          </p:nvPr>
        </p:nvSpPr>
        <p:spPr>
          <a:xfrm>
            <a:off x="9140971" y="6226198"/>
            <a:ext cx="2743200" cy="365125"/>
          </a:xfrm>
        </p:spPr>
        <p:txBody>
          <a:bodyPr rtlCol="0">
            <a:noAutofit/>
          </a:bodyPr>
          <a:lstStyle>
            <a:lvl1pPr>
              <a:defRPr lang="zh-CN" sz="1200">
                <a:solidFill>
                  <a:schemeClr val="bg1"/>
                </a:solidFill>
              </a:defRPr>
            </a:lvl1pPr>
          </a:lstStyle>
          <a:p>
            <a:pPr rtl="0"/>
            <a:fld id="{FE024F78-56A6-7740-B68D-8D4D026EDF3F}" type="slidenum">
              <a:rPr lang="en-US" altLang="zh-CN" smtClean="0"/>
              <a:t>‹#›</a:t>
            </a:fld>
            <a:endParaRPr lang="zh-CN" dirty="0"/>
          </a:p>
        </p:txBody>
      </p:sp>
      <p:sp>
        <p:nvSpPr>
          <p:cNvPr id="16" name="图形 12"/>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图片 34"/>
          <p:cNvPicPr>
            <a:picLocks noChangeAspect="1"/>
          </p:cNvPicPr>
          <p:nvPr userDrawn="1"/>
        </p:nvPicPr>
        <p:blipFill>
          <a:blip r:embed="rId2">
            <a:alphaModFix amt="18000"/>
          </a:blip>
          <a:srcRect/>
          <a:stretch>
            <a:fill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长方形 35"/>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sp>
        <p:nvSpPr>
          <p:cNvPr id="2" name="标题 1"/>
          <p:cNvSpPr>
            <a:spLocks noGrp="1"/>
          </p:cNvSpPr>
          <p:nvPr>
            <p:ph type="title"/>
          </p:nvPr>
        </p:nvSpPr>
        <p:spPr>
          <a:xfrm>
            <a:off x="838198" y="365125"/>
            <a:ext cx="10515601" cy="1325563"/>
          </a:xfrm>
        </p:spPr>
        <p:txBody>
          <a:bodyPr rtlCol="0">
            <a:noAutofit/>
          </a:bodyPr>
          <a:lstStyle>
            <a:lvl1pPr algn="ctr">
              <a:defRPr lang="zh-CN" spc="0"/>
            </a:lvl1pPr>
          </a:lstStyle>
          <a:p>
            <a:pPr rtl="0"/>
            <a:r>
              <a:rPr lang="zh-CN" altLang="en-US"/>
              <a:t>单击此处编辑母版标题样式</a:t>
            </a:r>
            <a:endParaRPr lang="zh-CN" dirty="0"/>
          </a:p>
        </p:txBody>
      </p:sp>
      <p:sp>
        <p:nvSpPr>
          <p:cNvPr id="25" name="文本占位符 5"/>
          <p:cNvSpPr>
            <a:spLocks noGrp="1"/>
          </p:cNvSpPr>
          <p:nvPr>
            <p:ph type="body" sz="quarter" idx="29"/>
          </p:nvPr>
        </p:nvSpPr>
        <p:spPr>
          <a:xfrm>
            <a:off x="1709530" y="2220319"/>
            <a:ext cx="8845828" cy="929026"/>
          </a:xfrm>
        </p:spPr>
        <p:txBody>
          <a:bodyPr rtlCol="0" anchor="t">
            <a:noAutofit/>
          </a:bodyPr>
          <a:lstStyle>
            <a:lvl1pPr marL="0" indent="0" algn="ctr">
              <a:lnSpc>
                <a:spcPct val="140000"/>
              </a:lnSpc>
              <a:buFontTx/>
              <a:buNone/>
              <a:defRPr lang="zh-CN" sz="1600">
                <a:solidFill>
                  <a:schemeClr val="bg1"/>
                </a:solidFill>
                <a:latin typeface="+mn-cs"/>
                <a:cs typeface="+mn-cs"/>
              </a:defRPr>
            </a:lvl1pPr>
          </a:lstStyle>
          <a:p>
            <a:pPr rtl="0"/>
            <a:r>
              <a:rPr lang="zh-CN" dirty="0">
                <a:solidFill>
                  <a:schemeClr val="bg1"/>
                </a:solidFill>
              </a:rPr>
              <a:t>单击此处编辑母版文本样式</a:t>
            </a:r>
          </a:p>
        </p:txBody>
      </p:sp>
      <p:cxnSp>
        <p:nvCxnSpPr>
          <p:cNvPr id="12" name="直接连接符​​(S) 11"/>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文本占位符 3"/>
          <p:cNvSpPr>
            <a:spLocks noGrp="1"/>
          </p:cNvSpPr>
          <p:nvPr>
            <p:ph type="body" sz="quarter" idx="33"/>
          </p:nvPr>
        </p:nvSpPr>
        <p:spPr>
          <a:xfrm>
            <a:off x="1557437" y="3360802"/>
            <a:ext cx="2522391" cy="1721355"/>
          </a:xfrm>
        </p:spPr>
        <p:txBody>
          <a:bodyPr rtlCol="0" anchor="ctr">
            <a:noAutofit/>
          </a:bodyPr>
          <a:lstStyle>
            <a:lvl1pPr algn="ctr">
              <a:defRPr lang="zh-CN" sz="2000"/>
            </a:lvl1pPr>
          </a:lstStyle>
          <a:p>
            <a:pPr lvl="0" rtl="0"/>
            <a:r>
              <a:rPr lang="zh-CN" altLang="en-US"/>
              <a:t>单击此处编辑母版文本样式</a:t>
            </a:r>
          </a:p>
        </p:txBody>
      </p:sp>
      <p:sp>
        <p:nvSpPr>
          <p:cNvPr id="19" name="文本占位符 3"/>
          <p:cNvSpPr>
            <a:spLocks noGrp="1"/>
          </p:cNvSpPr>
          <p:nvPr>
            <p:ph type="body" sz="quarter" idx="34"/>
          </p:nvPr>
        </p:nvSpPr>
        <p:spPr>
          <a:xfrm>
            <a:off x="4800601" y="3358082"/>
            <a:ext cx="2587137" cy="1721355"/>
          </a:xfrm>
        </p:spPr>
        <p:txBody>
          <a:bodyPr rtlCol="0" anchor="ctr">
            <a:noAutofit/>
          </a:bodyPr>
          <a:lstStyle>
            <a:lvl1pPr algn="ctr">
              <a:defRPr lang="zh-CN" sz="2000"/>
            </a:lvl1pPr>
          </a:lstStyle>
          <a:p>
            <a:pPr lvl="0" rtl="0"/>
            <a:r>
              <a:rPr lang="zh-CN" altLang="en-US"/>
              <a:t>单击此处编辑母版文本样式</a:t>
            </a:r>
          </a:p>
        </p:txBody>
      </p:sp>
      <p:sp>
        <p:nvSpPr>
          <p:cNvPr id="21" name="文本占位符 3"/>
          <p:cNvSpPr>
            <a:spLocks noGrp="1"/>
          </p:cNvSpPr>
          <p:nvPr>
            <p:ph type="body" sz="quarter" idx="35"/>
          </p:nvPr>
        </p:nvSpPr>
        <p:spPr>
          <a:xfrm>
            <a:off x="8125381" y="3360802"/>
            <a:ext cx="2587137" cy="1721355"/>
          </a:xfrm>
        </p:spPr>
        <p:txBody>
          <a:bodyPr rtlCol="0" anchor="ctr">
            <a:noAutofit/>
          </a:bodyPr>
          <a:lstStyle>
            <a:lvl1pPr algn="ctr">
              <a:defRPr lang="zh-CN" sz="2000"/>
            </a:lvl1pPr>
          </a:lstStyle>
          <a:p>
            <a:pPr lvl="0" rtl="0"/>
            <a:r>
              <a:rPr lang="zh-CN" altLang="en-US"/>
              <a:t>单击此处编辑母版文本样式</a:t>
            </a:r>
          </a:p>
        </p:txBody>
      </p:sp>
      <p:sp>
        <p:nvSpPr>
          <p:cNvPr id="22" name="页脚占位符 4"/>
          <p:cNvSpPr>
            <a:spLocks noGrp="1"/>
          </p:cNvSpPr>
          <p:nvPr>
            <p:ph type="ftr" sz="quarter" idx="11"/>
          </p:nvPr>
        </p:nvSpPr>
        <p:spPr>
          <a:xfrm>
            <a:off x="336405" y="6237287"/>
            <a:ext cx="4114800" cy="365125"/>
          </a:xfrm>
        </p:spPr>
        <p:txBody>
          <a:bodyPr rtlCol="0">
            <a:noAutofit/>
          </a:bodyPr>
          <a:lstStyle>
            <a:lvl1pPr algn="l">
              <a:defRPr lang="zh-CN" sz="1200" spc="0">
                <a:solidFill>
                  <a:schemeClr val="bg1"/>
                </a:solidFill>
              </a:defRPr>
            </a:lvl1pPr>
          </a:lstStyle>
          <a:p>
            <a:pPr rtl="0"/>
            <a:r>
              <a:rPr lang="zh-CN"/>
              <a:t>科学发现</a:t>
            </a:r>
          </a:p>
        </p:txBody>
      </p:sp>
      <p:sp>
        <p:nvSpPr>
          <p:cNvPr id="23" name="灯片编号占位符 5"/>
          <p:cNvSpPr>
            <a:spLocks noGrp="1"/>
          </p:cNvSpPr>
          <p:nvPr>
            <p:ph type="sldNum" sz="quarter" idx="12"/>
          </p:nvPr>
        </p:nvSpPr>
        <p:spPr>
          <a:xfrm>
            <a:off x="9140971" y="6226198"/>
            <a:ext cx="2743200" cy="365125"/>
          </a:xfrm>
        </p:spPr>
        <p:txBody>
          <a:bodyPr rtlCol="0">
            <a:noAutofit/>
          </a:bodyPr>
          <a:lstStyle>
            <a:lvl1pPr>
              <a:defRPr lang="zh-CN" sz="1200">
                <a:solidFill>
                  <a:schemeClr val="bg1"/>
                </a:solidFill>
              </a:defRPr>
            </a:lvl1pPr>
          </a:lstStyle>
          <a:p>
            <a:pPr rtl="0"/>
            <a:fld id="{FE024F78-56A6-7740-B68D-8D4D026EDF3F}" type="slidenum">
              <a:rPr lang="en-US" altLang="zh-CN" smtClean="0"/>
              <a:t>‹#›</a:t>
            </a:fld>
            <a:endParaRPr lang="zh-CN" dirty="0"/>
          </a:p>
        </p:txBody>
      </p:sp>
      <p:sp>
        <p:nvSpPr>
          <p:cNvPr id="14" name="图形 12"/>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sp>
        <p:nvSpPr>
          <p:cNvPr id="15" name="图形 15"/>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zh-CN"/>
            </a:defPPr>
          </a:lstStyle>
          <a:p>
            <a:pPr rtl="0"/>
            <a:endParaRPr lang="zh-CN" dirty="0"/>
          </a:p>
        </p:txBody>
      </p:sp>
      <p:sp>
        <p:nvSpPr>
          <p:cNvPr id="16" name="图形 15"/>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zh-CN"/>
            </a:defPPr>
          </a:lstStyle>
          <a:p>
            <a:pPr rtl="0"/>
            <a:endParaRPr 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自定义版式">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图片 21"/>
          <p:cNvPicPr>
            <a:picLocks noChangeAspect="1"/>
          </p:cNvPicPr>
          <p:nvPr userDrawn="1"/>
        </p:nvPicPr>
        <p:blipFill rotWithShape="1">
          <a:blip r:embed="rId2">
            <a:alphaModFix amt="39000"/>
          </a:blip>
          <a:srcRect l="30375" t="11383" b="18991"/>
          <a:stretch>
            <a:fillRect/>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矩形 22"/>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sp>
        <p:nvSpPr>
          <p:cNvPr id="2" name="标题 1"/>
          <p:cNvSpPr>
            <a:spLocks noGrp="1"/>
          </p:cNvSpPr>
          <p:nvPr>
            <p:ph type="title"/>
          </p:nvPr>
        </p:nvSpPr>
        <p:spPr>
          <a:xfrm>
            <a:off x="835370" y="365125"/>
            <a:ext cx="10515601" cy="1325563"/>
          </a:xfrm>
        </p:spPr>
        <p:txBody>
          <a:bodyPr rtlCol="0">
            <a:noAutofit/>
          </a:bodyPr>
          <a:lstStyle>
            <a:lvl1pPr algn="ctr">
              <a:defRPr lang="zh-CN" spc="0"/>
            </a:lvl1pPr>
          </a:lstStyle>
          <a:p>
            <a:pPr rtl="0"/>
            <a:r>
              <a:rPr lang="zh-CN" altLang="en-US"/>
              <a:t>单击此处编辑母版标题样式</a:t>
            </a:r>
            <a:endParaRPr lang="zh-CN" dirty="0"/>
          </a:p>
        </p:txBody>
      </p:sp>
      <p:sp>
        <p:nvSpPr>
          <p:cNvPr id="38" name="文本占位符 19"/>
          <p:cNvSpPr>
            <a:spLocks noGrp="1"/>
          </p:cNvSpPr>
          <p:nvPr>
            <p:ph type="body" sz="quarter" idx="30" hasCustomPrompt="1"/>
          </p:nvPr>
        </p:nvSpPr>
        <p:spPr>
          <a:xfrm>
            <a:off x="1828739" y="2714455"/>
            <a:ext cx="3953594" cy="509671"/>
          </a:xfrm>
        </p:spPr>
        <p:txBody>
          <a:bodyPr rtlCol="0" anchor="ctr">
            <a:noAutofit/>
          </a:bodyPr>
          <a:lstStyle>
            <a:lvl1pPr>
              <a:defRPr lang="zh-CN" sz="2000" spc="300"/>
            </a:lvl1pPr>
          </a:lstStyle>
          <a:p>
            <a:pPr lvl="0" rtl="0"/>
            <a:r>
              <a:rPr lang="zh-CN" dirty="0"/>
              <a:t>单击此处编辑文本</a:t>
            </a:r>
          </a:p>
        </p:txBody>
      </p:sp>
      <p:sp>
        <p:nvSpPr>
          <p:cNvPr id="40" name="文本占位符 19"/>
          <p:cNvSpPr>
            <a:spLocks noGrp="1"/>
          </p:cNvSpPr>
          <p:nvPr>
            <p:ph type="body" sz="quarter" idx="32" hasCustomPrompt="1"/>
          </p:nvPr>
        </p:nvSpPr>
        <p:spPr>
          <a:xfrm>
            <a:off x="6966224" y="2700810"/>
            <a:ext cx="3911982" cy="523316"/>
          </a:xfrm>
        </p:spPr>
        <p:txBody>
          <a:bodyPr rtlCol="0" anchor="ctr">
            <a:noAutofit/>
          </a:bodyPr>
          <a:lstStyle>
            <a:lvl1pPr>
              <a:defRPr lang="zh-CN" sz="2000" spc="300"/>
            </a:lvl1pPr>
          </a:lstStyle>
          <a:p>
            <a:pPr lvl="0" rtl="0"/>
            <a:r>
              <a:rPr lang="zh-CN" dirty="0"/>
              <a:t>单击此处编辑文本</a:t>
            </a:r>
          </a:p>
        </p:txBody>
      </p:sp>
      <p:sp>
        <p:nvSpPr>
          <p:cNvPr id="5" name="内容占位符 4"/>
          <p:cNvSpPr>
            <a:spLocks noGrp="1"/>
          </p:cNvSpPr>
          <p:nvPr>
            <p:ph sz="quarter" idx="35"/>
          </p:nvPr>
        </p:nvSpPr>
        <p:spPr>
          <a:xfrm>
            <a:off x="1864931" y="3448050"/>
            <a:ext cx="3911982" cy="2307568"/>
          </a:xfrm>
        </p:spPr>
        <p:txBody>
          <a:bodyPr rtlCol="0"/>
          <a:lstStyle>
            <a:lvl1pPr marL="283210" indent="-283210">
              <a:buClr>
                <a:schemeClr val="accent6"/>
              </a:buClr>
              <a:buFont typeface="Arial" panose="020B0604020202020204" pitchFamily="34" charset="0"/>
              <a:buChar char="•"/>
              <a:defRPr lang="zh-CN" sz="1600" spc="200" baseline="0">
                <a:solidFill>
                  <a:schemeClr val="bg1"/>
                </a:solidFill>
                <a:latin typeface="+mn-cs"/>
                <a:cs typeface="+mn-cs"/>
              </a:defRPr>
            </a:lvl1pPr>
            <a:lvl2pPr marL="567055" indent="-283210">
              <a:defRPr lang="zh-CN" sz="1600"/>
            </a:lvl2pPr>
            <a:lvl3pPr marL="859790" indent="-283210">
              <a:defRPr lang="zh-CN" sz="1600"/>
            </a:lvl3pPr>
            <a:lvl4pPr marL="1151890">
              <a:defRPr lang="zh-CN" sz="1600"/>
            </a:lvl4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p:txBody>
      </p:sp>
      <p:sp>
        <p:nvSpPr>
          <p:cNvPr id="19" name="内容占位符 4"/>
          <p:cNvSpPr>
            <a:spLocks noGrp="1"/>
          </p:cNvSpPr>
          <p:nvPr>
            <p:ph sz="quarter" idx="36"/>
          </p:nvPr>
        </p:nvSpPr>
        <p:spPr>
          <a:xfrm>
            <a:off x="6966224" y="3448050"/>
            <a:ext cx="3911982" cy="2307568"/>
          </a:xfrm>
        </p:spPr>
        <p:txBody>
          <a:bodyPr rtlCol="0"/>
          <a:lstStyle>
            <a:lvl1pPr marL="283210" indent="-283210">
              <a:buClr>
                <a:schemeClr val="accent6"/>
              </a:buClr>
              <a:buFont typeface="Arial" panose="020B0604020202020204" pitchFamily="34" charset="0"/>
              <a:buChar char="•"/>
              <a:defRPr lang="zh-CN" sz="1600" spc="200" baseline="0">
                <a:solidFill>
                  <a:schemeClr val="bg1"/>
                </a:solidFill>
                <a:latin typeface="+mn-cs"/>
                <a:cs typeface="+mn-cs"/>
              </a:defRPr>
            </a:lvl1pPr>
            <a:lvl2pPr marL="567055" indent="-283210">
              <a:defRPr lang="zh-CN" sz="1600"/>
            </a:lvl2pPr>
            <a:lvl3pPr marL="859790" indent="-283210">
              <a:defRPr lang="zh-CN" sz="1600"/>
            </a:lvl3pPr>
            <a:lvl4pPr marL="1151890">
              <a:defRPr lang="zh-CN" sz="1600"/>
            </a:lvl4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p:txBody>
      </p:sp>
      <p:sp>
        <p:nvSpPr>
          <p:cNvPr id="41" name="图形 15"/>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zh-CN"/>
            </a:defPPr>
          </a:lstStyle>
          <a:p>
            <a:pPr rtl="0"/>
            <a:endParaRPr lang="zh-CN" dirty="0"/>
          </a:p>
        </p:txBody>
      </p:sp>
      <p:sp>
        <p:nvSpPr>
          <p:cNvPr id="42" name="图形 15"/>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zh-CN"/>
            </a:defPPr>
          </a:lstStyle>
          <a:p>
            <a:pPr rtl="0"/>
            <a:endParaRPr lang="zh-CN" dirty="0"/>
          </a:p>
        </p:txBody>
      </p:sp>
      <p:sp>
        <p:nvSpPr>
          <p:cNvPr id="44" name="图形 12"/>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sp>
        <p:nvSpPr>
          <p:cNvPr id="15" name="页脚占位符 4"/>
          <p:cNvSpPr>
            <a:spLocks noGrp="1"/>
          </p:cNvSpPr>
          <p:nvPr>
            <p:ph type="ftr" sz="quarter" idx="11"/>
          </p:nvPr>
        </p:nvSpPr>
        <p:spPr>
          <a:xfrm>
            <a:off x="336405" y="6237287"/>
            <a:ext cx="4114800" cy="365125"/>
          </a:xfrm>
        </p:spPr>
        <p:txBody>
          <a:bodyPr rtlCol="0">
            <a:noAutofit/>
          </a:bodyPr>
          <a:lstStyle>
            <a:lvl1pPr algn="l">
              <a:defRPr lang="zh-CN" sz="1200" spc="0">
                <a:solidFill>
                  <a:schemeClr val="bg1"/>
                </a:solidFill>
              </a:defRPr>
            </a:lvl1pPr>
          </a:lstStyle>
          <a:p>
            <a:pPr rtl="0"/>
            <a:r>
              <a:rPr lang="zh-CN"/>
              <a:t>科学发现</a:t>
            </a:r>
          </a:p>
        </p:txBody>
      </p:sp>
      <p:sp>
        <p:nvSpPr>
          <p:cNvPr id="16" name="灯片编号占位符 5"/>
          <p:cNvSpPr>
            <a:spLocks noGrp="1"/>
          </p:cNvSpPr>
          <p:nvPr>
            <p:ph type="sldNum" sz="quarter" idx="12"/>
          </p:nvPr>
        </p:nvSpPr>
        <p:spPr>
          <a:xfrm>
            <a:off x="9140971" y="6226198"/>
            <a:ext cx="2743200" cy="365125"/>
          </a:xfrm>
        </p:spPr>
        <p:txBody>
          <a:bodyPr rtlCol="0">
            <a:noAutofit/>
          </a:bodyPr>
          <a:lstStyle>
            <a:lvl1pPr>
              <a:defRPr lang="zh-CN" sz="1200">
                <a:solidFill>
                  <a:schemeClr val="bg1"/>
                </a:solidFill>
              </a:defRPr>
            </a:lvl1pPr>
          </a:lstStyle>
          <a:p>
            <a:pPr rtl="0"/>
            <a:fld id="{FE024F78-56A6-7740-B68D-8D4D026EDF3F}" type="slidenum">
              <a:rPr lang="en-US" altLang="zh-CN" smtClean="0"/>
              <a:t>‹#›</a:t>
            </a:fld>
            <a:endParaRPr lang="zh-CN" dirty="0"/>
          </a:p>
        </p:txBody>
      </p:sp>
      <p:sp>
        <p:nvSpPr>
          <p:cNvPr id="18" name="图形 12"/>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矩形 13"/>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sp>
        <p:nvSpPr>
          <p:cNvPr id="4" name="内容占位符 3"/>
          <p:cNvSpPr>
            <a:spLocks noGrp="1"/>
          </p:cNvSpPr>
          <p:nvPr>
            <p:ph sz="quarter" idx="25"/>
          </p:nvPr>
        </p:nvSpPr>
        <p:spPr>
          <a:xfrm>
            <a:off x="849351" y="1683189"/>
            <a:ext cx="10493300" cy="5174811"/>
          </a:xfrm>
          <a:solidFill>
            <a:schemeClr val="bg2"/>
          </a:solidFill>
        </p:spPr>
        <p:txBody>
          <a:bodyPr rtlCol="0">
            <a:noAutofit/>
          </a:bodyPr>
          <a:lstStyle>
            <a:defPPr>
              <a:defRPr lang="zh-CN"/>
            </a:def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dirty="0"/>
          </a:p>
        </p:txBody>
      </p:sp>
      <p:sp>
        <p:nvSpPr>
          <p:cNvPr id="2" name="标题 1"/>
          <p:cNvSpPr>
            <a:spLocks noGrp="1"/>
          </p:cNvSpPr>
          <p:nvPr>
            <p:ph type="title"/>
          </p:nvPr>
        </p:nvSpPr>
        <p:spPr>
          <a:xfrm>
            <a:off x="849351" y="365125"/>
            <a:ext cx="10515600" cy="1325563"/>
          </a:xfrm>
        </p:spPr>
        <p:txBody>
          <a:bodyPr rtlCol="0">
            <a:noAutofit/>
          </a:bodyPr>
          <a:lstStyle>
            <a:lvl1pPr algn="ctr">
              <a:defRPr lang="zh-CN" spc="0"/>
            </a:lvl1pPr>
          </a:lstStyle>
          <a:p>
            <a:pPr rtl="0"/>
            <a:r>
              <a:rPr lang="zh-CN" altLang="en-US"/>
              <a:t>单击此处编辑母版标题样式</a:t>
            </a:r>
            <a:endParaRPr lang="zh-CN" dirty="0"/>
          </a:p>
        </p:txBody>
      </p:sp>
      <p:sp>
        <p:nvSpPr>
          <p:cNvPr id="11" name="图形 15"/>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zh-CN"/>
            </a:defPPr>
          </a:lstStyle>
          <a:p>
            <a:pPr rtl="0"/>
            <a:endParaRPr lang="zh-CN" dirty="0"/>
          </a:p>
        </p:txBody>
      </p:sp>
      <p:sp>
        <p:nvSpPr>
          <p:cNvPr id="13" name="图形 12"/>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sp>
        <p:nvSpPr>
          <p:cNvPr id="15" name="页脚占位符 4"/>
          <p:cNvSpPr>
            <a:spLocks noGrp="1"/>
          </p:cNvSpPr>
          <p:nvPr>
            <p:ph type="ftr" sz="quarter" idx="11"/>
          </p:nvPr>
        </p:nvSpPr>
        <p:spPr>
          <a:xfrm>
            <a:off x="336405" y="6237287"/>
            <a:ext cx="4114800" cy="365125"/>
          </a:xfrm>
        </p:spPr>
        <p:txBody>
          <a:bodyPr rtlCol="0">
            <a:noAutofit/>
          </a:bodyPr>
          <a:lstStyle>
            <a:lvl1pPr algn="l">
              <a:defRPr lang="zh-CN" sz="1200" spc="0">
                <a:solidFill>
                  <a:schemeClr val="bg1"/>
                </a:solidFill>
              </a:defRPr>
            </a:lvl1pPr>
          </a:lstStyle>
          <a:p>
            <a:pPr rtl="0"/>
            <a:r>
              <a:rPr lang="zh-CN"/>
              <a:t>科学发现</a:t>
            </a:r>
          </a:p>
        </p:txBody>
      </p:sp>
      <p:sp>
        <p:nvSpPr>
          <p:cNvPr id="16" name="灯片编号占位符 5"/>
          <p:cNvSpPr>
            <a:spLocks noGrp="1"/>
          </p:cNvSpPr>
          <p:nvPr>
            <p:ph type="sldNum" sz="quarter" idx="12"/>
          </p:nvPr>
        </p:nvSpPr>
        <p:spPr>
          <a:xfrm>
            <a:off x="9140971" y="6226198"/>
            <a:ext cx="2743200" cy="365125"/>
          </a:xfrm>
        </p:spPr>
        <p:txBody>
          <a:bodyPr rtlCol="0">
            <a:noAutofit/>
          </a:bodyPr>
          <a:lstStyle>
            <a:lvl1pPr>
              <a:defRPr lang="zh-CN" sz="1200">
                <a:solidFill>
                  <a:schemeClr val="bg1"/>
                </a:solidFill>
              </a:defRPr>
            </a:lvl1pPr>
          </a:lstStyle>
          <a:p>
            <a:pPr rtl="0"/>
            <a:fld id="{FE024F78-56A6-7740-B68D-8D4D026EDF3F}" type="slidenum">
              <a:rPr lang="en-US" altLang="zh-CN" smtClean="0"/>
              <a:t>‹#›</a:t>
            </a:fld>
            <a:endParaRPr lang="zh-CN" dirty="0"/>
          </a:p>
        </p:txBody>
      </p:sp>
      <p:sp>
        <p:nvSpPr>
          <p:cNvPr id="17" name="图形 12"/>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sp>
        <p:nvSpPr>
          <p:cNvPr id="19" name="图形 12"/>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矩形 13"/>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sp>
        <p:nvSpPr>
          <p:cNvPr id="8" name="内容占位符 8"/>
          <p:cNvSpPr>
            <a:spLocks noGrp="1"/>
          </p:cNvSpPr>
          <p:nvPr>
            <p:ph sz="quarter" idx="24" hasCustomPrompt="1"/>
          </p:nvPr>
        </p:nvSpPr>
        <p:spPr>
          <a:xfrm>
            <a:off x="849349" y="1684777"/>
            <a:ext cx="10515601" cy="5171635"/>
          </a:xfrm>
          <a:solidFill>
            <a:schemeClr val="bg2"/>
          </a:solidFill>
        </p:spPr>
        <p:txBody>
          <a:bodyPr rtlCol="0" anchor="ctr">
            <a:noAutofit/>
          </a:bodyPr>
          <a:lstStyle>
            <a:lvl1pPr algn="ctr" rtl="0" fontAlgn="base">
              <a:defRPr lang="zh-CN" sz="1800" b="0" i="0" smtClean="0">
                <a:solidFill>
                  <a:schemeClr val="bg1"/>
                </a:solidFill>
                <a:effectLst/>
                <a:latin typeface="Microsoft YaHei UI" panose="020B0503020204020204" pitchFamily="34" charset="-122"/>
                <a:cs typeface="Microsoft YaHei UI" panose="020B0503020204020204" pitchFamily="34" charset="-122"/>
              </a:defRPr>
            </a:lvl1pPr>
          </a:lstStyle>
          <a:p>
            <a:pPr rtl="0" fontAlgn="base"/>
            <a:r>
              <a:rPr lang="zh-CN" b="0" i="0">
                <a:solidFill>
                  <a:srgbClr val="201F1E"/>
                </a:solidFill>
                <a:effectLst/>
                <a:latin typeface="Microsoft YaHei UI" panose="020B0503020204020204" pitchFamily="34" charset="-122"/>
                <a:cs typeface="Microsoft YaHei UI" panose="020B0503020204020204" pitchFamily="34" charset="-122"/>
              </a:rPr>
              <a:t>单击此处插入图像或图形</a:t>
            </a:r>
            <a:endParaRPr lang="zh-CN" b="0" i="0" dirty="0">
              <a:solidFill>
                <a:srgbClr val="000000"/>
              </a:solidFill>
              <a:effectLst/>
              <a:latin typeface="Microsoft YaHei UI" panose="020B0503020204020204" pitchFamily="34" charset="-122"/>
              <a:cs typeface="Microsoft YaHei UI" panose="020B0503020204020204" pitchFamily="34" charset="-122"/>
            </a:endParaRPr>
          </a:p>
        </p:txBody>
      </p:sp>
      <p:sp>
        <p:nvSpPr>
          <p:cNvPr id="2" name="标题 1"/>
          <p:cNvSpPr>
            <a:spLocks noGrp="1"/>
          </p:cNvSpPr>
          <p:nvPr>
            <p:ph type="title"/>
          </p:nvPr>
        </p:nvSpPr>
        <p:spPr>
          <a:xfrm>
            <a:off x="849351" y="365125"/>
            <a:ext cx="10515600" cy="1325563"/>
          </a:xfrm>
        </p:spPr>
        <p:txBody>
          <a:bodyPr rtlCol="0">
            <a:noAutofit/>
          </a:bodyPr>
          <a:lstStyle>
            <a:lvl1pPr algn="ctr">
              <a:defRPr lang="zh-CN" spc="0"/>
            </a:lvl1pPr>
          </a:lstStyle>
          <a:p>
            <a:pPr rtl="0"/>
            <a:r>
              <a:rPr lang="zh-CN" altLang="en-US"/>
              <a:t>单击此处编辑母版标题样式</a:t>
            </a:r>
            <a:endParaRPr lang="zh-CN" dirty="0"/>
          </a:p>
        </p:txBody>
      </p:sp>
      <p:sp>
        <p:nvSpPr>
          <p:cNvPr id="11" name="图形 15"/>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zh-CN"/>
            </a:defPPr>
          </a:lstStyle>
          <a:p>
            <a:pPr rtl="0"/>
            <a:endParaRPr lang="zh-CN" dirty="0"/>
          </a:p>
        </p:txBody>
      </p:sp>
      <p:sp>
        <p:nvSpPr>
          <p:cNvPr id="13" name="图形 12"/>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sp>
        <p:nvSpPr>
          <p:cNvPr id="15" name="页脚占位符 4"/>
          <p:cNvSpPr>
            <a:spLocks noGrp="1"/>
          </p:cNvSpPr>
          <p:nvPr>
            <p:ph type="ftr" sz="quarter" idx="11"/>
          </p:nvPr>
        </p:nvSpPr>
        <p:spPr>
          <a:xfrm>
            <a:off x="336405" y="6237287"/>
            <a:ext cx="4114800" cy="365125"/>
          </a:xfrm>
        </p:spPr>
        <p:txBody>
          <a:bodyPr rtlCol="0">
            <a:noAutofit/>
          </a:bodyPr>
          <a:lstStyle>
            <a:lvl1pPr algn="l">
              <a:defRPr lang="zh-CN" sz="1200" spc="0">
                <a:solidFill>
                  <a:schemeClr val="bg1"/>
                </a:solidFill>
              </a:defRPr>
            </a:lvl1pPr>
          </a:lstStyle>
          <a:p>
            <a:pPr rtl="0"/>
            <a:r>
              <a:rPr lang="zh-CN" dirty="0"/>
              <a:t>科学发现</a:t>
            </a:r>
          </a:p>
        </p:txBody>
      </p:sp>
      <p:sp>
        <p:nvSpPr>
          <p:cNvPr id="16" name="灯片编号占位符 5"/>
          <p:cNvSpPr>
            <a:spLocks noGrp="1"/>
          </p:cNvSpPr>
          <p:nvPr>
            <p:ph type="sldNum" sz="quarter" idx="12"/>
          </p:nvPr>
        </p:nvSpPr>
        <p:spPr>
          <a:xfrm>
            <a:off x="9140971" y="6226198"/>
            <a:ext cx="2743200" cy="365125"/>
          </a:xfrm>
        </p:spPr>
        <p:txBody>
          <a:bodyPr rtlCol="0">
            <a:noAutofit/>
          </a:bodyPr>
          <a:lstStyle>
            <a:lvl1pPr>
              <a:defRPr lang="zh-CN" sz="1200">
                <a:solidFill>
                  <a:schemeClr val="bg1"/>
                </a:solidFill>
              </a:defRPr>
            </a:lvl1pPr>
          </a:lstStyle>
          <a:p>
            <a:pPr rtl="0"/>
            <a:fld id="{FE024F78-56A6-7740-B68D-8D4D026EDF3F}" type="slidenum">
              <a:rPr lang="en-US" altLang="zh-CN" smtClean="0"/>
              <a:t>‹#›</a:t>
            </a:fld>
            <a:endParaRPr lang="zh-CN" dirty="0"/>
          </a:p>
        </p:txBody>
      </p:sp>
      <p:sp>
        <p:nvSpPr>
          <p:cNvPr id="17" name="图形 12"/>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sp>
        <p:nvSpPr>
          <p:cNvPr id="19" name="图形 12"/>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长方形 21"/>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sp>
        <p:nvSpPr>
          <p:cNvPr id="2" name="标题 1"/>
          <p:cNvSpPr>
            <a:spLocks noGrp="1"/>
          </p:cNvSpPr>
          <p:nvPr>
            <p:ph type="title"/>
          </p:nvPr>
        </p:nvSpPr>
        <p:spPr/>
        <p:txBody>
          <a:bodyPr rtlCol="0">
            <a:noAutofit/>
          </a:bodyPr>
          <a:lstStyle>
            <a:lvl1pPr algn="ctr">
              <a:defRPr lang="zh-CN" spc="0"/>
            </a:lvl1pPr>
          </a:lstStyle>
          <a:p>
            <a:pPr rtl="0"/>
            <a:r>
              <a:rPr lang="zh-CN" altLang="en-US"/>
              <a:t>单击此处编辑母版标题样式</a:t>
            </a:r>
            <a:endParaRPr lang="zh-CN" dirty="0"/>
          </a:p>
        </p:txBody>
      </p:sp>
      <p:sp>
        <p:nvSpPr>
          <p:cNvPr id="26" name="内容占位符 3"/>
          <p:cNvSpPr>
            <a:spLocks noGrp="1"/>
          </p:cNvSpPr>
          <p:nvPr>
            <p:ph sz="quarter" idx="29"/>
          </p:nvPr>
        </p:nvSpPr>
        <p:spPr>
          <a:xfrm>
            <a:off x="838200" y="2234612"/>
            <a:ext cx="2743200" cy="2743200"/>
          </a:xfrm>
          <a:solidFill>
            <a:schemeClr val="bg2"/>
          </a:solidFill>
        </p:spPr>
        <p:txBody>
          <a:bodyPr rtlCol="0">
            <a:noAutofit/>
          </a:bodyPr>
          <a:lstStyle>
            <a:lvl1pPr>
              <a:defRPr lang="zh-CN" sz="1800"/>
            </a:lvl1pPr>
            <a:lvl2pPr>
              <a:defRPr lang="zh-CN" sz="1600"/>
            </a:lvl2pPr>
            <a:lvl3pPr>
              <a:defRPr lang="zh-CN" sz="1400"/>
            </a:lvl3pPr>
            <a:lvl4pPr>
              <a:defRPr lang="zh-CN" sz="1200"/>
            </a:lvl4pPr>
            <a:lvl5pPr>
              <a:defRPr lang="zh-CN" sz="12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dirty="0"/>
          </a:p>
        </p:txBody>
      </p:sp>
      <p:sp>
        <p:nvSpPr>
          <p:cNvPr id="23" name="内容占位符 3"/>
          <p:cNvSpPr>
            <a:spLocks noGrp="1"/>
          </p:cNvSpPr>
          <p:nvPr>
            <p:ph sz="quarter" idx="31"/>
          </p:nvPr>
        </p:nvSpPr>
        <p:spPr>
          <a:xfrm>
            <a:off x="3649398" y="1743093"/>
            <a:ext cx="4848110" cy="3833614"/>
          </a:xfrm>
          <a:solidFill>
            <a:schemeClr val="bg2"/>
          </a:solidFill>
        </p:spPr>
        <p:txBody>
          <a:bodyPr rtlCol="0">
            <a:noAutofit/>
          </a:bodyPr>
          <a:lstStyle>
            <a:lvl1pPr>
              <a:defRPr lang="zh-CN" sz="1800"/>
            </a:lvl1pPr>
            <a:lvl2pPr>
              <a:defRPr lang="zh-CN" sz="1600"/>
            </a:lvl2pPr>
            <a:lvl3pPr>
              <a:defRPr lang="zh-CN" sz="1400"/>
            </a:lvl3pPr>
            <a:lvl4pPr>
              <a:defRPr lang="zh-CN" sz="1200"/>
            </a:lvl4pPr>
            <a:lvl5pPr>
              <a:defRPr lang="zh-CN" sz="12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17" name="内容占位符 3"/>
          <p:cNvSpPr>
            <a:spLocks noGrp="1"/>
          </p:cNvSpPr>
          <p:nvPr>
            <p:ph sz="quarter" idx="30"/>
          </p:nvPr>
        </p:nvSpPr>
        <p:spPr>
          <a:xfrm>
            <a:off x="8554054" y="2234612"/>
            <a:ext cx="2743200" cy="2735210"/>
          </a:xfrm>
          <a:solidFill>
            <a:schemeClr val="bg2"/>
          </a:solidFill>
        </p:spPr>
        <p:txBody>
          <a:bodyPr rtlCol="0">
            <a:noAutofit/>
          </a:bodyPr>
          <a:lstStyle>
            <a:lvl1pPr>
              <a:defRPr lang="zh-CN" sz="1800"/>
            </a:lvl1pPr>
            <a:lvl2pPr>
              <a:defRPr lang="zh-CN" sz="1600"/>
            </a:lvl2pPr>
            <a:lvl3pPr>
              <a:defRPr lang="zh-CN" sz="1400"/>
            </a:lvl3pPr>
            <a:lvl4pPr>
              <a:defRPr lang="zh-CN" sz="1200"/>
            </a:lvl4pPr>
            <a:lvl5pPr>
              <a:defRPr lang="zh-CN" sz="12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14" name="文本占位符 5"/>
          <p:cNvSpPr>
            <a:spLocks noGrp="1"/>
          </p:cNvSpPr>
          <p:nvPr>
            <p:ph type="body" sz="quarter" idx="28"/>
          </p:nvPr>
        </p:nvSpPr>
        <p:spPr>
          <a:xfrm>
            <a:off x="838200" y="5576707"/>
            <a:ext cx="10515600" cy="613963"/>
          </a:xfrm>
        </p:spPr>
        <p:txBody>
          <a:bodyPr rtlCol="0" anchor="ctr">
            <a:noAutofit/>
          </a:bodyPr>
          <a:lstStyle>
            <a:lvl1pPr marL="0" indent="0" algn="ctr">
              <a:lnSpc>
                <a:spcPct val="100000"/>
              </a:lnSpc>
              <a:buFontTx/>
              <a:buNone/>
              <a:defRPr lang="zh-CN" sz="1600">
                <a:solidFill>
                  <a:schemeClr val="bg1"/>
                </a:solidFill>
                <a:latin typeface="Microsoft YaHei UI" panose="020B0503020204020204" pitchFamily="34" charset="-122"/>
                <a:cs typeface="Microsoft YaHei UI" panose="020B0503020204020204" pitchFamily="34" charset="-122"/>
              </a:defRPr>
            </a:lvl1pPr>
          </a:lstStyle>
          <a:p>
            <a:pPr rtl="0"/>
            <a:r>
              <a:rPr lang="zh-CN">
                <a:solidFill>
                  <a:schemeClr val="bg1"/>
                </a:solidFill>
              </a:rPr>
              <a:t>单击此处编辑母版文本样式</a:t>
            </a:r>
          </a:p>
        </p:txBody>
      </p:sp>
      <p:sp>
        <p:nvSpPr>
          <p:cNvPr id="24" name="图形 12"/>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defPPr>
              <a:defRPr lang="zh-CN"/>
            </a:defPPr>
          </a:lstStyle>
          <a:p>
            <a:pPr rtl="0"/>
            <a:endParaRPr lang="zh-CN" dirty="0"/>
          </a:p>
        </p:txBody>
      </p:sp>
      <p:sp>
        <p:nvSpPr>
          <p:cNvPr id="25" name="椭圆形 24"/>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sp>
        <p:nvSpPr>
          <p:cNvPr id="13" name="页脚占位符 4"/>
          <p:cNvSpPr>
            <a:spLocks noGrp="1"/>
          </p:cNvSpPr>
          <p:nvPr>
            <p:ph type="ftr" sz="quarter" idx="11"/>
          </p:nvPr>
        </p:nvSpPr>
        <p:spPr>
          <a:xfrm>
            <a:off x="336405" y="6237287"/>
            <a:ext cx="4114800" cy="365125"/>
          </a:xfrm>
        </p:spPr>
        <p:txBody>
          <a:bodyPr rtlCol="0">
            <a:noAutofit/>
          </a:bodyPr>
          <a:lstStyle>
            <a:lvl1pPr algn="l">
              <a:defRPr lang="zh-CN" sz="1200" spc="0">
                <a:solidFill>
                  <a:schemeClr val="bg1"/>
                </a:solidFill>
              </a:defRPr>
            </a:lvl1pPr>
          </a:lstStyle>
          <a:p>
            <a:pPr rtl="0"/>
            <a:r>
              <a:rPr lang="zh-CN" dirty="0"/>
              <a:t>科学发现</a:t>
            </a:r>
          </a:p>
        </p:txBody>
      </p:sp>
      <p:sp>
        <p:nvSpPr>
          <p:cNvPr id="15" name="灯片编号占位符 5"/>
          <p:cNvSpPr>
            <a:spLocks noGrp="1"/>
          </p:cNvSpPr>
          <p:nvPr>
            <p:ph type="sldNum" sz="quarter" idx="12"/>
          </p:nvPr>
        </p:nvSpPr>
        <p:spPr>
          <a:xfrm>
            <a:off x="9140971" y="6226198"/>
            <a:ext cx="2743200" cy="365125"/>
          </a:xfrm>
        </p:spPr>
        <p:txBody>
          <a:bodyPr rtlCol="0">
            <a:noAutofit/>
          </a:bodyPr>
          <a:lstStyle>
            <a:lvl1pPr>
              <a:defRPr lang="zh-CN" sz="1200">
                <a:solidFill>
                  <a:schemeClr val="bg1"/>
                </a:solidFill>
              </a:defRPr>
            </a:lvl1pPr>
          </a:lstStyle>
          <a:p>
            <a:pPr rtl="0"/>
            <a:fld id="{FE024F78-56A6-7740-B68D-8D4D026EDF3F}" type="slidenum">
              <a:rPr lang="en-US" altLang="zh-CN" smtClean="0"/>
              <a:t>‹#›</a:t>
            </a:fld>
            <a:endParaRPr lang="zh-CN" dirty="0"/>
          </a:p>
        </p:txBody>
      </p:sp>
      <p:sp>
        <p:nvSpPr>
          <p:cNvPr id="16" name="图形 12"/>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布局">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图片 18"/>
          <p:cNvPicPr>
            <a:picLocks noChangeAspect="1"/>
          </p:cNvPicPr>
          <p:nvPr userDrawn="1"/>
        </p:nvPicPr>
        <p:blipFill rotWithShape="1">
          <a:blip r:embed="rId2">
            <a:alphaModFix amt="14000"/>
          </a:blip>
          <a:srcRect l="30375" t="11383" b="18991"/>
          <a:stretch>
            <a:fillRect/>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矩形​​ 17"/>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sp>
        <p:nvSpPr>
          <p:cNvPr id="2" name="标题 1"/>
          <p:cNvSpPr>
            <a:spLocks noGrp="1"/>
          </p:cNvSpPr>
          <p:nvPr>
            <p:ph type="title"/>
          </p:nvPr>
        </p:nvSpPr>
        <p:spPr>
          <a:xfrm>
            <a:off x="849351" y="365125"/>
            <a:ext cx="10515600" cy="1325563"/>
          </a:xfrm>
        </p:spPr>
        <p:txBody>
          <a:bodyPr rtlCol="0">
            <a:noAutofit/>
          </a:bodyPr>
          <a:lstStyle>
            <a:lvl1pPr algn="ctr">
              <a:defRPr lang="zh-CN" spc="0"/>
            </a:lvl1pPr>
          </a:lstStyle>
          <a:p>
            <a:pPr rtl="0"/>
            <a:r>
              <a:rPr lang="zh-CN" altLang="en-US"/>
              <a:t>单击此处编辑母版标题样式</a:t>
            </a:r>
            <a:endParaRPr lang="zh-CN" dirty="0"/>
          </a:p>
        </p:txBody>
      </p:sp>
      <p:sp>
        <p:nvSpPr>
          <p:cNvPr id="21" name="内容占位符 3"/>
          <p:cNvSpPr>
            <a:spLocks noGrp="1"/>
          </p:cNvSpPr>
          <p:nvPr>
            <p:ph sz="quarter" idx="29"/>
          </p:nvPr>
        </p:nvSpPr>
        <p:spPr>
          <a:xfrm>
            <a:off x="1494453" y="2057399"/>
            <a:ext cx="6430348" cy="3352163"/>
          </a:xfrm>
          <a:solidFill>
            <a:schemeClr val="bg2"/>
          </a:solidFill>
        </p:spPr>
        <p:txBody>
          <a:bodyPr rtlCol="0">
            <a:noAutofit/>
          </a:bodyPr>
          <a:lstStyle>
            <a:lvl1pPr>
              <a:defRPr lang="zh-CN" sz="1800"/>
            </a:lvl1pPr>
            <a:lvl2pPr>
              <a:defRPr lang="zh-CN" sz="1600"/>
            </a:lvl2pPr>
            <a:lvl3pPr>
              <a:defRPr lang="zh-CN" sz="1400"/>
            </a:lvl3pPr>
            <a:lvl4pPr>
              <a:defRPr lang="zh-CN" sz="1200"/>
            </a:lvl4pPr>
            <a:lvl5pPr>
              <a:defRPr lang="zh-CN" sz="12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4" name="图片占位符 3"/>
          <p:cNvSpPr>
            <a:spLocks noGrp="1"/>
          </p:cNvSpPr>
          <p:nvPr>
            <p:ph type="pic" sz="quarter" idx="30"/>
          </p:nvPr>
        </p:nvSpPr>
        <p:spPr>
          <a:xfrm>
            <a:off x="8324850" y="2055812"/>
            <a:ext cx="2373313" cy="3353751"/>
          </a:xfrm>
          <a:solidFill>
            <a:schemeClr val="bg2"/>
          </a:solidFill>
        </p:spPr>
        <p:txBody>
          <a:bodyPr rtlCol="0" anchor="ctr">
            <a:noAutofit/>
          </a:bodyPr>
          <a:lstStyle>
            <a:lvl1pPr algn="ctr">
              <a:defRPr lang="zh-CN" sz="1800">
                <a:solidFill>
                  <a:schemeClr val="tx1"/>
                </a:solidFill>
              </a:defRPr>
            </a:lvl1pPr>
          </a:lstStyle>
          <a:p>
            <a:pPr rtl="0"/>
            <a:r>
              <a:rPr lang="zh-CN" altLang="en-US"/>
              <a:t>单击图标添加图片</a:t>
            </a:r>
            <a:endParaRPr lang="zh-CN" dirty="0"/>
          </a:p>
        </p:txBody>
      </p:sp>
      <p:sp>
        <p:nvSpPr>
          <p:cNvPr id="7" name="图形 15"/>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zh-CN"/>
            </a:defPPr>
          </a:lstStyle>
          <a:p>
            <a:pPr rtl="0"/>
            <a:endParaRPr lang="zh-CN" dirty="0"/>
          </a:p>
        </p:txBody>
      </p:sp>
      <p:sp>
        <p:nvSpPr>
          <p:cNvPr id="9" name="图形 12"/>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sp>
        <p:nvSpPr>
          <p:cNvPr id="14" name="页脚占位符 4"/>
          <p:cNvSpPr>
            <a:spLocks noGrp="1"/>
          </p:cNvSpPr>
          <p:nvPr>
            <p:ph type="ftr" sz="quarter" idx="11"/>
          </p:nvPr>
        </p:nvSpPr>
        <p:spPr>
          <a:xfrm>
            <a:off x="336405" y="6237287"/>
            <a:ext cx="4114800" cy="365125"/>
          </a:xfrm>
        </p:spPr>
        <p:txBody>
          <a:bodyPr rtlCol="0">
            <a:noAutofit/>
          </a:bodyPr>
          <a:lstStyle>
            <a:lvl1pPr algn="l">
              <a:defRPr lang="zh-CN" sz="1200" spc="0">
                <a:solidFill>
                  <a:schemeClr val="bg1"/>
                </a:solidFill>
              </a:defRPr>
            </a:lvl1pPr>
          </a:lstStyle>
          <a:p>
            <a:pPr rtl="0"/>
            <a:r>
              <a:rPr lang="zh-CN"/>
              <a:t>科学发现</a:t>
            </a:r>
          </a:p>
        </p:txBody>
      </p:sp>
      <p:sp>
        <p:nvSpPr>
          <p:cNvPr id="20" name="灯片编号占位符 5"/>
          <p:cNvSpPr>
            <a:spLocks noGrp="1"/>
          </p:cNvSpPr>
          <p:nvPr>
            <p:ph type="sldNum" sz="quarter" idx="12"/>
          </p:nvPr>
        </p:nvSpPr>
        <p:spPr>
          <a:xfrm>
            <a:off x="9140971" y="6226198"/>
            <a:ext cx="2743200" cy="365125"/>
          </a:xfrm>
        </p:spPr>
        <p:txBody>
          <a:bodyPr rtlCol="0">
            <a:noAutofit/>
          </a:bodyPr>
          <a:lstStyle>
            <a:lvl1pPr>
              <a:defRPr lang="zh-CN" sz="1200">
                <a:solidFill>
                  <a:schemeClr val="bg1"/>
                </a:solidFill>
              </a:defRPr>
            </a:lvl1pPr>
          </a:lstStyle>
          <a:p>
            <a:pPr rtl="0"/>
            <a:fld id="{FE024F78-56A6-7740-B68D-8D4D026EDF3F}" type="slidenum">
              <a:rPr lang="en-US" altLang="zh-CN" smtClean="0"/>
              <a:t>‹#›</a:t>
            </a:fld>
            <a:endParaRPr lang="zh-CN" dirty="0"/>
          </a:p>
        </p:txBody>
      </p:sp>
      <p:sp>
        <p:nvSpPr>
          <p:cNvPr id="16" name="图形 15"/>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zh-CN"/>
            </a:defPPr>
          </a:lstStyle>
          <a:p>
            <a:pPr rtl="0"/>
            <a:endParaRPr lang="zh-CN" dirty="0"/>
          </a:p>
        </p:txBody>
      </p:sp>
      <p:sp>
        <p:nvSpPr>
          <p:cNvPr id="17" name="图形 12"/>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内容占位符 14"/>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a:fillRect/>
          </a:stretch>
        </p:blipFill>
        <p:spPr>
          <a:xfrm>
            <a:off x="-6228" y="3074"/>
            <a:ext cx="12192000" cy="6854926"/>
          </a:xfrm>
          <a:prstGeom prst="rect">
            <a:avLst/>
          </a:prstGeom>
        </p:spPr>
      </p:pic>
      <p:pic>
        <p:nvPicPr>
          <p:cNvPr id="6" name="内容占位符 14"/>
          <p:cNvPicPr>
            <a:picLocks noChangeAspect="1"/>
          </p:cNvPicPr>
          <p:nvPr userDrawn="1"/>
        </p:nvPicPr>
        <p:blipFill rotWithShape="1">
          <a:blip r:embed="rId4"/>
          <a:srcRect l="151" t="2692" r="49052" b="2173"/>
          <a:stretch>
            <a:fillRect/>
          </a:stretch>
        </p:blipFill>
        <p:spPr>
          <a:xfrm>
            <a:off x="4459945" y="-6350"/>
            <a:ext cx="7732295" cy="6853863"/>
          </a:xfrm>
          <a:prstGeom prst="rect">
            <a:avLst/>
          </a:prstGeom>
        </p:spPr>
      </p:pic>
      <p:sp>
        <p:nvSpPr>
          <p:cNvPr id="15" name="长方形 14"/>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cxnSp>
        <p:nvCxnSpPr>
          <p:cNvPr id="19" name="直接连接符​​ 18"/>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椭圆形 26"/>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sp>
        <p:nvSpPr>
          <p:cNvPr id="2" name="标题 1"/>
          <p:cNvSpPr>
            <a:spLocks noGrp="1"/>
          </p:cNvSpPr>
          <p:nvPr>
            <p:ph type="title" hasCustomPrompt="1"/>
          </p:nvPr>
        </p:nvSpPr>
        <p:spPr>
          <a:xfrm>
            <a:off x="1006371" y="1562944"/>
            <a:ext cx="3767257" cy="1358678"/>
          </a:xfrm>
        </p:spPr>
        <p:txBody>
          <a:bodyPr rtlCol="0" anchor="b">
            <a:noAutofit/>
          </a:bodyPr>
          <a:lstStyle>
            <a:defPPr>
              <a:defRPr lang="zh-CN"/>
            </a:defPPr>
          </a:lstStyle>
          <a:p>
            <a:pPr rtl="0"/>
            <a:r>
              <a:rPr lang="zh-CN" dirty="0"/>
              <a:t>单击此处编辑标题</a:t>
            </a:r>
          </a:p>
        </p:txBody>
      </p:sp>
      <p:sp>
        <p:nvSpPr>
          <p:cNvPr id="28" name="文本占位符 3"/>
          <p:cNvSpPr>
            <a:spLocks noGrp="1"/>
          </p:cNvSpPr>
          <p:nvPr>
            <p:ph type="body" sz="quarter" idx="13"/>
          </p:nvPr>
        </p:nvSpPr>
        <p:spPr>
          <a:xfrm>
            <a:off x="1006371" y="3426703"/>
            <a:ext cx="3767257" cy="2616883"/>
          </a:xfrm>
        </p:spPr>
        <p:txBody>
          <a:bodyPr rtlCol="0">
            <a:noAutofit/>
          </a:bodyPr>
          <a:lstStyle>
            <a:lvl1pPr>
              <a:lnSpc>
                <a:spcPct val="100000"/>
              </a:lnSpc>
              <a:defRPr lang="zh-CN" sz="1600">
                <a:solidFill>
                  <a:schemeClr val="bg1"/>
                </a:solidFill>
                <a:latin typeface="+mn-cs"/>
                <a:cs typeface="+mn-cs"/>
              </a:defRPr>
            </a:lvl1pPr>
          </a:lstStyle>
          <a:p>
            <a:pPr lvl="0" rtl="0"/>
            <a:r>
              <a:rPr lang="zh-CN" altLang="en-US"/>
              <a:t>单击此处编辑母版文本样式</a:t>
            </a:r>
          </a:p>
        </p:txBody>
      </p:sp>
      <p:sp>
        <p:nvSpPr>
          <p:cNvPr id="16" name="页脚占位符 4"/>
          <p:cNvSpPr>
            <a:spLocks noGrp="1"/>
          </p:cNvSpPr>
          <p:nvPr>
            <p:ph type="ftr" sz="quarter" idx="11"/>
          </p:nvPr>
        </p:nvSpPr>
        <p:spPr>
          <a:xfrm>
            <a:off x="336405" y="6237287"/>
            <a:ext cx="4114800" cy="365125"/>
          </a:xfrm>
        </p:spPr>
        <p:txBody>
          <a:bodyPr rtlCol="0">
            <a:noAutofit/>
          </a:bodyPr>
          <a:lstStyle>
            <a:lvl1pPr algn="l">
              <a:defRPr lang="zh-CN" sz="1200" spc="0">
                <a:solidFill>
                  <a:schemeClr val="bg1"/>
                </a:solidFill>
              </a:defRPr>
            </a:lvl1pPr>
          </a:lstStyle>
          <a:p>
            <a:pPr rtl="0"/>
            <a:r>
              <a:rPr lang="zh-CN"/>
              <a:t>科学发现</a:t>
            </a:r>
          </a:p>
        </p:txBody>
      </p:sp>
      <p:sp>
        <p:nvSpPr>
          <p:cNvPr id="17" name="灯片编号占位符 5"/>
          <p:cNvSpPr>
            <a:spLocks noGrp="1"/>
          </p:cNvSpPr>
          <p:nvPr>
            <p:ph type="sldNum" sz="quarter" idx="12"/>
          </p:nvPr>
        </p:nvSpPr>
        <p:spPr>
          <a:xfrm>
            <a:off x="9140971" y="6226198"/>
            <a:ext cx="2743200" cy="365125"/>
          </a:xfrm>
        </p:spPr>
        <p:txBody>
          <a:bodyPr rtlCol="0">
            <a:noAutofit/>
          </a:bodyPr>
          <a:lstStyle>
            <a:lvl1pPr>
              <a:defRPr lang="zh-CN" sz="1200">
                <a:solidFill>
                  <a:schemeClr val="bg1"/>
                </a:solidFill>
              </a:defRPr>
            </a:lvl1pPr>
          </a:lstStyle>
          <a:p>
            <a:pPr rtl="0"/>
            <a:fld id="{FE024F78-56A6-7740-B68D-8D4D026EDF3F}" type="slidenum">
              <a:rPr lang="en-US" altLang="zh-CN" smtClean="0"/>
              <a:t>‹#›</a:t>
            </a:fld>
            <a:endParaRPr lang="zh-CN" dirty="0"/>
          </a:p>
        </p:txBody>
      </p:sp>
      <p:sp>
        <p:nvSpPr>
          <p:cNvPr id="18" name="图形 12"/>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zh-CN"/>
            </a:defPPr>
          </a:lstStyle>
          <a:p>
            <a:pPr rtl="0"/>
            <a:r>
              <a:rPr lang="zh-CN"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zh-CN"/>
            </a:defPPr>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lang="zh-CN" sz="1200">
                <a:solidFill>
                  <a:schemeClr val="bg1"/>
                </a:solidFill>
                <a:latin typeface="+mj-cs"/>
                <a:cs typeface="+mj-cs"/>
              </a:defRPr>
            </a:lvl1pPr>
          </a:lstStyle>
          <a:p>
            <a:pPr rtl="0"/>
            <a:endParaRPr lang="zh-CN"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zh-CN" sz="1200">
                <a:solidFill>
                  <a:schemeClr val="bg1"/>
                </a:solidFill>
                <a:latin typeface="+mj-cs"/>
                <a:cs typeface="+mj-cs"/>
              </a:defRPr>
            </a:lvl1pPr>
          </a:lstStyle>
          <a:p>
            <a:pPr rtl="0"/>
            <a:r>
              <a:rPr lang="zh-CN" dirty="0"/>
              <a:t>科学发现</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lang="zh-CN" sz="1200">
                <a:solidFill>
                  <a:schemeClr val="bg1"/>
                </a:solidFill>
                <a:latin typeface="+mj-cs"/>
                <a:cs typeface="+mj-cs"/>
              </a:defRPr>
            </a:lvl1pPr>
          </a:lstStyle>
          <a:p>
            <a:pPr rtl="0"/>
            <a:fld id="{FE024F78-56A6-7740-B68D-8D4D026EDF3F}" type="slidenum">
              <a:rPr lang="en-US" altLang="zh-CN" smtClean="0"/>
              <a:t>‹#›</a:t>
            </a:fld>
            <a:endParaRPr 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lang="zh-CN" sz="4400" kern="1200">
          <a:solidFill>
            <a:schemeClr val="bg1"/>
          </a:solidFill>
          <a:latin typeface="+mj-cs"/>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zh-CN" sz="2800" kern="1200">
          <a:solidFill>
            <a:schemeClr val="accent3"/>
          </a:solidFill>
          <a:latin typeface="+mj-cs"/>
          <a:ea typeface="+mn-ea"/>
          <a:cs typeface="+mj-cs"/>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zh-CN" sz="2400" kern="1200">
          <a:solidFill>
            <a:schemeClr val="bg1"/>
          </a:solidFill>
          <a:latin typeface="+mn-cs"/>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zh-CN" sz="2000" kern="1200">
          <a:solidFill>
            <a:schemeClr val="bg1"/>
          </a:solidFill>
          <a:latin typeface="+mn-cs"/>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zh-CN" sz="1800" kern="1200">
          <a:solidFill>
            <a:schemeClr val="bg1"/>
          </a:solidFill>
          <a:latin typeface="+mn-cs"/>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zh-CN" sz="1800" kern="1200">
          <a:solidFill>
            <a:schemeClr val="bg1"/>
          </a:solidFill>
          <a:latin typeface="+mn-c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cs"/>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cs"/>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cs"/>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cs"/>
          <a:ea typeface="+mn-ea"/>
          <a:cs typeface="+mn-cs"/>
        </a:defRPr>
      </a:lvl9pPr>
    </p:bodyStyle>
    <p:otherStyle>
      <a:defPPr>
        <a:defRPr lang="zh-CN"/>
      </a:defPPr>
      <a:lvl1pPr marL="0" algn="l" defTabSz="914400" rtl="0" eaLnBrk="1" latinLnBrk="0" hangingPunct="1">
        <a:defRPr lang="zh-CN" sz="1800" kern="1200">
          <a:solidFill>
            <a:schemeClr val="tx1"/>
          </a:solidFill>
          <a:latin typeface="+mn-cs"/>
          <a:ea typeface="+mn-ea"/>
          <a:cs typeface="+mn-cs"/>
        </a:defRPr>
      </a:lvl1pPr>
      <a:lvl2pPr marL="457200" algn="l" defTabSz="914400" rtl="0" eaLnBrk="1" latinLnBrk="0" hangingPunct="1">
        <a:defRPr lang="zh-CN" sz="1800" kern="1200">
          <a:solidFill>
            <a:schemeClr val="tx1"/>
          </a:solidFill>
          <a:latin typeface="+mn-cs"/>
          <a:ea typeface="+mn-ea"/>
          <a:cs typeface="+mn-cs"/>
        </a:defRPr>
      </a:lvl2pPr>
      <a:lvl3pPr marL="914400" algn="l" defTabSz="914400" rtl="0" eaLnBrk="1" latinLnBrk="0" hangingPunct="1">
        <a:defRPr lang="zh-CN" sz="1800" kern="1200">
          <a:solidFill>
            <a:schemeClr val="tx1"/>
          </a:solidFill>
          <a:latin typeface="+mn-cs"/>
          <a:ea typeface="+mn-ea"/>
          <a:cs typeface="+mn-cs"/>
        </a:defRPr>
      </a:lvl3pPr>
      <a:lvl4pPr marL="1371600" algn="l" defTabSz="914400" rtl="0" eaLnBrk="1" latinLnBrk="0" hangingPunct="1">
        <a:defRPr lang="zh-CN" sz="1800" kern="1200">
          <a:solidFill>
            <a:schemeClr val="tx1"/>
          </a:solidFill>
          <a:latin typeface="+mn-cs"/>
          <a:ea typeface="+mn-ea"/>
          <a:cs typeface="+mn-cs"/>
        </a:defRPr>
      </a:lvl4pPr>
      <a:lvl5pPr marL="1828800" algn="l" defTabSz="914400" rtl="0" eaLnBrk="1" latinLnBrk="0" hangingPunct="1">
        <a:defRPr lang="zh-CN" sz="1800" kern="1200">
          <a:solidFill>
            <a:schemeClr val="tx1"/>
          </a:solidFill>
          <a:latin typeface="+mn-cs"/>
          <a:ea typeface="+mn-ea"/>
          <a:cs typeface="+mn-cs"/>
        </a:defRPr>
      </a:lvl5pPr>
      <a:lvl6pPr marL="2286000" algn="l" defTabSz="914400" rtl="0" eaLnBrk="1" latinLnBrk="0" hangingPunct="1">
        <a:defRPr lang="zh-CN" sz="1800" kern="1200">
          <a:solidFill>
            <a:schemeClr val="tx1"/>
          </a:solidFill>
          <a:latin typeface="+mn-cs"/>
          <a:ea typeface="+mn-ea"/>
          <a:cs typeface="+mn-cs"/>
        </a:defRPr>
      </a:lvl6pPr>
      <a:lvl7pPr marL="2743200" algn="l" defTabSz="914400" rtl="0" eaLnBrk="1" latinLnBrk="0" hangingPunct="1">
        <a:defRPr lang="zh-CN" sz="1800" kern="1200">
          <a:solidFill>
            <a:schemeClr val="tx1"/>
          </a:solidFill>
          <a:latin typeface="+mn-cs"/>
          <a:ea typeface="+mn-ea"/>
          <a:cs typeface="+mn-cs"/>
        </a:defRPr>
      </a:lvl7pPr>
      <a:lvl8pPr marL="3200400" algn="l" defTabSz="914400" rtl="0" eaLnBrk="1" latinLnBrk="0" hangingPunct="1">
        <a:defRPr lang="zh-CN" sz="1800" kern="1200">
          <a:solidFill>
            <a:schemeClr val="tx1"/>
          </a:solidFill>
          <a:latin typeface="+mn-cs"/>
          <a:ea typeface="+mn-ea"/>
          <a:cs typeface="+mn-cs"/>
        </a:defRPr>
      </a:lvl8pPr>
      <a:lvl9pPr marL="3657600" algn="l" defTabSz="914400" rtl="0" eaLnBrk="1" latinLnBrk="0" hangingPunct="1">
        <a:defRPr lang="zh-CN" sz="1800" kern="1200">
          <a:solidFill>
            <a:schemeClr val="tx1"/>
          </a:solidFill>
          <a:latin typeface="+mn-cs"/>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C93A8F-6880-5592-9A9B-8C2E59C174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E9D085-4B5B-0698-69E7-3F772561EE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5C7F09-0599-B49B-D387-11038CC7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103F8-DEA3-42C1-970E-5EA203EEF0F0}" type="datetimeFigureOut">
              <a:rPr lang="zh-CN" altLang="en-US" smtClean="0"/>
              <a:t>2023/4/12</a:t>
            </a:fld>
            <a:endParaRPr lang="zh-CN" altLang="en-US"/>
          </a:p>
        </p:txBody>
      </p:sp>
      <p:sp>
        <p:nvSpPr>
          <p:cNvPr id="5" name="页脚占位符 4">
            <a:extLst>
              <a:ext uri="{FF2B5EF4-FFF2-40B4-BE49-F238E27FC236}">
                <a16:creationId xmlns:a16="http://schemas.microsoft.com/office/drawing/2014/main" id="{8CB4F145-BA47-2075-5E4F-602F6661A3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16D2FD1-4775-CA15-4DDA-6EB50E943E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D8787E-83B7-43F8-91B8-6D0E05F7E3C7}" type="slidenum">
              <a:rPr lang="zh-CN" altLang="en-US" smtClean="0"/>
              <a:t>‹#›</a:t>
            </a:fld>
            <a:endParaRPr lang="zh-CN" altLang="en-US"/>
          </a:p>
        </p:txBody>
      </p:sp>
    </p:spTree>
    <p:extLst>
      <p:ext uri="{BB962C8B-B14F-4D97-AF65-F5344CB8AC3E}">
        <p14:creationId xmlns:p14="http://schemas.microsoft.com/office/powerpoint/2010/main" val="2760001099"/>
      </p:ext>
    </p:extLst>
  </p:cSld>
  <p:clrMap bg1="lt1" tx1="dk1" bg2="lt2" tx2="dk2" accent1="accent1" accent2="accent2" accent3="accent3" accent4="accent4" accent5="accent5" accent6="accent6" hlink="hlink" folHlink="folHlink"/>
  <p:sldLayoutIdLst>
    <p:sldLayoutId id="2147483659" r:id="rId1"/>
    <p:sldLayoutId id="214748366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795" y="2296410"/>
            <a:ext cx="12191998" cy="1323440"/>
          </a:xfrm>
        </p:spPr>
        <p:txBody>
          <a:bodyPr rtlCol="0"/>
          <a:lstStyle>
            <a:defPPr>
              <a:defRPr lang="zh-CN"/>
            </a:defPPr>
          </a:lstStyle>
          <a:p>
            <a:pPr rtl="0"/>
            <a:r>
              <a:rPr altLang="en-US" dirty="0">
                <a:gradFill>
                  <a:gsLst>
                    <a:gs pos="21000">
                      <a:srgbClr val="53575C"/>
                    </a:gs>
                    <a:gs pos="88000">
                      <a:srgbClr val="C5C7CA"/>
                    </a:gs>
                  </a:gsLst>
                  <a:lin ang="5400000"/>
                </a:gradFill>
                <a:effectLst/>
              </a:rPr>
              <a:t>百炼成钢</a:t>
            </a:r>
          </a:p>
        </p:txBody>
      </p:sp>
      <p:sp>
        <p:nvSpPr>
          <p:cNvPr id="4" name="副标题 3"/>
          <p:cNvSpPr>
            <a:spLocks noGrp="1"/>
          </p:cNvSpPr>
          <p:nvPr>
            <p:ph type="subTitle" idx="1"/>
          </p:nvPr>
        </p:nvSpPr>
        <p:spPr>
          <a:xfrm>
            <a:off x="300993" y="3487113"/>
            <a:ext cx="12191997" cy="781119"/>
          </a:xfrm>
        </p:spPr>
        <p:txBody>
          <a:bodyPr rtlCol="0"/>
          <a:lstStyle>
            <a:defPPr>
              <a:defRPr lang="zh-CN"/>
            </a:defPPr>
          </a:lstStyle>
          <a:p>
            <a:pPr rtl="0"/>
            <a:r>
              <a:rPr lang="zh-CN" sz="2400" dirty="0">
                <a:latin typeface="Microsoft YaHei UI Light" panose="020B0502040204020203" pitchFamily="34" charset="-122"/>
                <a:ea typeface="Microsoft YaHei UI Light" panose="020B0502040204020203" pitchFamily="34" charset="-122"/>
              </a:rPr>
              <a:t>—钢材装载运输的全套智能规划方案</a:t>
            </a:r>
          </a:p>
        </p:txBody>
      </p:sp>
      <p:sp>
        <p:nvSpPr>
          <p:cNvPr id="3" name="文本占位符 2"/>
          <p:cNvSpPr>
            <a:spLocks noGrp="1"/>
          </p:cNvSpPr>
          <p:nvPr>
            <p:ph type="body" sz="quarter" idx="10"/>
          </p:nvPr>
        </p:nvSpPr>
        <p:spPr>
          <a:xfrm>
            <a:off x="8538210" y="4853305"/>
            <a:ext cx="3822700" cy="2002790"/>
          </a:xfrm>
        </p:spPr>
        <p:txBody>
          <a:bodyPr rtlCol="0"/>
          <a:lstStyle>
            <a:defPPr>
              <a:defRPr lang="zh-CN"/>
            </a:defPPr>
          </a:lstStyle>
          <a:p>
            <a:pPr rtl="0"/>
            <a:r>
              <a:rPr altLang="en-US"/>
              <a:t>李宇轩</a:t>
            </a:r>
            <a:r>
              <a:rPr lang="en-US" altLang="zh-CN"/>
              <a:t> </a:t>
            </a:r>
            <a:r>
              <a:rPr altLang="en-US"/>
              <a:t>王越洋</a:t>
            </a:r>
          </a:p>
          <a:p>
            <a:pPr rtl="0"/>
            <a:r>
              <a:rPr altLang="en-US"/>
              <a:t>王曦培</a:t>
            </a:r>
            <a:r>
              <a:rPr lang="en-US" altLang="zh-CN"/>
              <a:t> </a:t>
            </a:r>
            <a:r>
              <a:rPr altLang="en-US"/>
              <a:t>符慈慧</a:t>
            </a:r>
          </a:p>
          <a:p>
            <a:pPr rtl="0"/>
            <a:r>
              <a:rPr altLang="en-US"/>
              <a:t>景士玲</a:t>
            </a:r>
            <a:r>
              <a:rPr lang="en-US" altLang="zh-CN"/>
              <a:t> </a:t>
            </a:r>
            <a:r>
              <a:rPr altLang="en-US"/>
              <a:t>冯思雨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12"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diamond(in)">
                                      <p:cBhvr>
                                        <p:cTn id="17" dur="2000"/>
                                        <p:tgtEl>
                                          <p:spTgt spid="3">
                                            <p:txEl>
                                              <p:pRg st="0" end="0"/>
                                            </p:txEl>
                                          </p:spTgt>
                                        </p:tgtEl>
                                      </p:cBhvr>
                                    </p:animEffect>
                                  </p:childTnLst>
                                </p:cTn>
                              </p:par>
                              <p:par>
                                <p:cTn id="18" presetID="8" presetClass="entr" presetSubtype="16"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diamond(in)">
                                      <p:cBhvr>
                                        <p:cTn id="20" dur="2000"/>
                                        <p:tgtEl>
                                          <p:spTgt spid="3">
                                            <p:txEl>
                                              <p:pRg st="1" end="1"/>
                                            </p:txEl>
                                          </p:spTgt>
                                        </p:tgtEl>
                                      </p:cBhvr>
                                    </p:animEffect>
                                  </p:childTnLst>
                                </p:cTn>
                              </p:par>
                              <p:par>
                                <p:cTn id="21" presetID="8" presetClass="entr" presetSubtype="16"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amond(in)">
                                      <p:cBhvr>
                                        <p:cTn id="23"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2" grpId="3"/>
      <p:bldP spid="2" grpId="4"/>
      <p:bldP spid="2" grpId="5"/>
      <p:bldP spid="2" grpId="6"/>
      <p:bldP spid="2" grpId="7"/>
      <p:bldP spid="2" grpId="8"/>
      <p:bldP spid="2" grpId="9"/>
      <p:bldP spid="2" grpId="10"/>
      <p:bldP spid="2" grpId="11"/>
      <p:bldP spid="2" grpId="12"/>
      <p:bldP spid="2" grpId="13"/>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55"/>
          <p:cNvSpPr txBox="1">
            <a:spLocks noChangeArrowheads="1"/>
          </p:cNvSpPr>
          <p:nvPr/>
        </p:nvSpPr>
        <p:spPr bwMode="auto">
          <a:xfrm>
            <a:off x="815414" y="160616"/>
            <a:ext cx="7392821" cy="65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892" tIns="60945" rIns="121892" bIns="60945">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467" b="0" i="0" u="none" strike="noStrike" kern="1200" cap="none" spc="0" normalizeH="0" baseline="0" noProof="0">
                <a:ln>
                  <a:noFill/>
                </a:ln>
                <a:solidFill>
                  <a:prstClr val="black"/>
                </a:solidFill>
                <a:effectLst/>
                <a:uLnTx/>
                <a:uFillTx/>
                <a:latin typeface="方正黑体简体" panose="02010601030101010101" pitchFamily="2" charset="-122"/>
                <a:ea typeface="方正黑体简体" panose="02010601030101010101" pitchFamily="2" charset="-122"/>
                <a:cs typeface="+mn-cs"/>
              </a:rPr>
              <a:t>对市场基本情况进行调研</a:t>
            </a:r>
          </a:p>
        </p:txBody>
      </p:sp>
      <p:sp>
        <p:nvSpPr>
          <p:cNvPr id="27" name="矩形 26"/>
          <p:cNvSpPr/>
          <p:nvPr/>
        </p:nvSpPr>
        <p:spPr bwMode="auto">
          <a:xfrm>
            <a:off x="1612634" y="2819348"/>
            <a:ext cx="8160900" cy="2880320"/>
          </a:xfrm>
          <a:prstGeom prst="rect">
            <a:avLst/>
          </a:prstGeom>
          <a:noFill/>
          <a:ln w="3175" cap="flat" cmpd="sng" algn="ctr">
            <a:solidFill>
              <a:schemeClr val="bg1">
                <a:lumMod val="50000"/>
              </a:schemeClr>
            </a:solidFill>
            <a:prstDash val="solid"/>
          </a:ln>
          <a:effectLst>
            <a:outerShdw blurRad="50800" dist="38100" dir="5400000" algn="t" rotWithShape="0">
              <a:prstClr val="black">
                <a:alpha val="40000"/>
              </a:prstClr>
            </a:outerShdw>
          </a:effectLst>
        </p:spPr>
        <p:txBody>
          <a:bodyPr anchor="ct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altLang="zh-CN" sz="16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29" name="椭圆 28"/>
          <p:cNvSpPr/>
          <p:nvPr/>
        </p:nvSpPr>
        <p:spPr bwMode="auto">
          <a:xfrm>
            <a:off x="5039883" y="1537201"/>
            <a:ext cx="1151432" cy="1080276"/>
          </a:xfrm>
          <a:prstGeom prst="ellipse">
            <a:avLst/>
          </a:prstGeom>
          <a:solidFill>
            <a:srgbClr val="0070C0"/>
          </a:solidFill>
          <a:ln w="25400" cap="flat" cmpd="sng" algn="ctr">
            <a:noFill/>
            <a:prstDash val="solid"/>
          </a:ln>
          <a:effectLst/>
        </p:spPr>
        <p:txBody>
          <a:bodyPr lIns="0" tIns="0" rIns="0" bIns="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667"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问卷</a:t>
            </a:r>
          </a:p>
        </p:txBody>
      </p:sp>
      <p:sp>
        <p:nvSpPr>
          <p:cNvPr id="32" name="Text Box 44"/>
          <p:cNvSpPr txBox="1">
            <a:spLocks noChangeArrowheads="1"/>
          </p:cNvSpPr>
          <p:nvPr/>
        </p:nvSpPr>
        <p:spPr bwMode="auto">
          <a:xfrm>
            <a:off x="2359264" y="3021221"/>
            <a:ext cx="7414269" cy="244554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anose="020B0503020204020204" pitchFamily="34" charset="-122"/>
                <a:ea typeface="微软雅黑" panose="020B0503020204020204" pitchFamily="34" charset="-122"/>
              </a:defRPr>
            </a:lvl1pPr>
            <a:lvl2pPr defTabSz="720725" eaLnBrk="0" hangingPunct="0">
              <a:defRPr sz="1600">
                <a:latin typeface="Arial" panose="020B0604020202020204" pitchFamily="34" charset="0"/>
                <a:ea typeface="宋体" panose="02010600030101010101" pitchFamily="2" charset="-122"/>
              </a:defRPr>
            </a:lvl2pPr>
            <a:lvl3pPr defTabSz="720725" eaLnBrk="0" hangingPunct="0">
              <a:defRPr sz="1600">
                <a:latin typeface="Arial" panose="020B0604020202020204" pitchFamily="34" charset="0"/>
                <a:ea typeface="宋体" panose="02010600030101010101" pitchFamily="2" charset="-122"/>
              </a:defRPr>
            </a:lvl3pPr>
            <a:lvl4pPr defTabSz="720725" eaLnBrk="0" hangingPunct="0">
              <a:defRPr sz="1600">
                <a:latin typeface="Arial" panose="020B0604020202020204" pitchFamily="34" charset="0"/>
                <a:ea typeface="宋体" panose="02010600030101010101" pitchFamily="2" charset="-122"/>
              </a:defRPr>
            </a:lvl4pPr>
            <a:lvl5pPr defTabSz="720725" eaLnBrk="0" hangingPunct="0">
              <a:defRPr sz="1600">
                <a:latin typeface="Arial" panose="020B0604020202020204" pitchFamily="34" charset="0"/>
                <a:ea typeface="宋体" panose="02010600030101010101" pitchFamily="2" charset="-122"/>
              </a:defRPr>
            </a:lvl5pPr>
            <a:lvl6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6pPr>
            <a:lvl7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7pPr>
            <a:lvl8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8pPr>
            <a:lvl9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9pPr>
          </a:lstStyle>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你是个体工商户还是从属于中小型贸易公司还是大型物流公司？</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从业时长</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从业以来收入变化</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你对钢材运输行业的看法、</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最常运输的钢材类型</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2" name="矩形 1">
            <a:extLst>
              <a:ext uri="{FF2B5EF4-FFF2-40B4-BE49-F238E27FC236}">
                <a16:creationId xmlns:a16="http://schemas.microsoft.com/office/drawing/2014/main" id="{F7DF3975-E3F1-7995-1448-0D789870D018}"/>
              </a:ext>
            </a:extLst>
          </p:cNvPr>
          <p:cNvSpPr/>
          <p:nvPr/>
        </p:nvSpPr>
        <p:spPr>
          <a:xfrm>
            <a:off x="1612634" y="5901539"/>
            <a:ext cx="8448939" cy="5039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667"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市场发展、国家政策等采用资料调研的方式</a:t>
            </a:r>
          </a:p>
        </p:txBody>
      </p:sp>
    </p:spTree>
    <p:extLst>
      <p:ext uri="{BB962C8B-B14F-4D97-AF65-F5344CB8AC3E}">
        <p14:creationId xmlns:p14="http://schemas.microsoft.com/office/powerpoint/2010/main" val="2779660127"/>
      </p:ext>
    </p:extLst>
  </p:cSld>
  <p:clrMapOvr>
    <a:masterClrMapping/>
  </p:clrMapOvr>
  <mc:AlternateContent xmlns:mc="http://schemas.openxmlformats.org/markup-compatibility/2006" xmlns:p14="http://schemas.microsoft.com/office/powerpoint/2010/main">
    <mc:Choice Requires="p14">
      <p:transition spd="slow" advClick="0" advTm="10000">
        <p14:flash/>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1"/>
            <a:ext cx="12191239" cy="6857572"/>
          </a:xfrm>
          <a:prstGeom prst="rect">
            <a:avLst/>
          </a:prstGeom>
        </p:spPr>
      </p:pic>
      <p:sp>
        <p:nvSpPr>
          <p:cNvPr id="7" name="Freeform 5"/>
          <p:cNvSpPr/>
          <p:nvPr/>
        </p:nvSpPr>
        <p:spPr bwMode="auto">
          <a:xfrm>
            <a:off x="3308645" y="1395413"/>
            <a:ext cx="8883355" cy="1881187"/>
          </a:xfrm>
          <a:custGeom>
            <a:avLst/>
            <a:gdLst>
              <a:gd name="T0" fmla="*/ 11567 w 11567"/>
              <a:gd name="T1" fmla="*/ 2441 h 2441"/>
              <a:gd name="T2" fmla="*/ 0 w 11567"/>
              <a:gd name="T3" fmla="*/ 2441 h 2441"/>
              <a:gd name="T4" fmla="*/ 1542 w 11567"/>
              <a:gd name="T5" fmla="*/ 0 h 2441"/>
              <a:gd name="T6" fmla="*/ 11567 w 11567"/>
              <a:gd name="T7" fmla="*/ 0 h 2441"/>
              <a:gd name="T8" fmla="*/ 11567 w 11567"/>
              <a:gd name="T9" fmla="*/ 2441 h 2441"/>
            </a:gdLst>
            <a:ahLst/>
            <a:cxnLst>
              <a:cxn ang="0">
                <a:pos x="T0" y="T1"/>
              </a:cxn>
              <a:cxn ang="0">
                <a:pos x="T2" y="T3"/>
              </a:cxn>
              <a:cxn ang="0">
                <a:pos x="T4" y="T5"/>
              </a:cxn>
              <a:cxn ang="0">
                <a:pos x="T6" y="T7"/>
              </a:cxn>
              <a:cxn ang="0">
                <a:pos x="T8" y="T9"/>
              </a:cxn>
            </a:cxnLst>
            <a:rect l="0" t="0" r="r" b="b"/>
            <a:pathLst>
              <a:path w="11567" h="2441">
                <a:moveTo>
                  <a:pt x="11567" y="2441"/>
                </a:moveTo>
                <a:lnTo>
                  <a:pt x="0" y="2441"/>
                </a:lnTo>
                <a:lnTo>
                  <a:pt x="1542" y="0"/>
                </a:lnTo>
                <a:lnTo>
                  <a:pt x="11567" y="0"/>
                </a:lnTo>
                <a:lnTo>
                  <a:pt x="11567" y="2441"/>
                </a:lnTo>
                <a:close/>
              </a:path>
            </a:pathLst>
          </a:custGeom>
          <a:solidFill>
            <a:srgbClr val="595959"/>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Freeform 6"/>
          <p:cNvSpPr/>
          <p:nvPr/>
        </p:nvSpPr>
        <p:spPr bwMode="auto">
          <a:xfrm>
            <a:off x="0" y="4075113"/>
            <a:ext cx="5693725" cy="1712912"/>
          </a:xfrm>
          <a:custGeom>
            <a:avLst/>
            <a:gdLst>
              <a:gd name="T0" fmla="*/ 0 w 7413"/>
              <a:gd name="T1" fmla="*/ 0 h 2222"/>
              <a:gd name="T2" fmla="*/ 7413 w 7413"/>
              <a:gd name="T3" fmla="*/ 0 h 2222"/>
              <a:gd name="T4" fmla="*/ 6010 w 7413"/>
              <a:gd name="T5" fmla="*/ 2222 h 2222"/>
              <a:gd name="T6" fmla="*/ 0 w 7413"/>
              <a:gd name="T7" fmla="*/ 2222 h 2222"/>
              <a:gd name="T8" fmla="*/ 0 w 7413"/>
              <a:gd name="T9" fmla="*/ 0 h 2222"/>
            </a:gdLst>
            <a:ahLst/>
            <a:cxnLst>
              <a:cxn ang="0">
                <a:pos x="T0" y="T1"/>
              </a:cxn>
              <a:cxn ang="0">
                <a:pos x="T2" y="T3"/>
              </a:cxn>
              <a:cxn ang="0">
                <a:pos x="T4" y="T5"/>
              </a:cxn>
              <a:cxn ang="0">
                <a:pos x="T6" y="T7"/>
              </a:cxn>
              <a:cxn ang="0">
                <a:pos x="T8" y="T9"/>
              </a:cxn>
            </a:cxnLst>
            <a:rect l="0" t="0" r="r" b="b"/>
            <a:pathLst>
              <a:path w="7413" h="2222">
                <a:moveTo>
                  <a:pt x="0" y="0"/>
                </a:moveTo>
                <a:lnTo>
                  <a:pt x="7413" y="0"/>
                </a:lnTo>
                <a:lnTo>
                  <a:pt x="6010" y="2222"/>
                </a:lnTo>
                <a:lnTo>
                  <a:pt x="0" y="2222"/>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Freeform 7"/>
          <p:cNvSpPr/>
          <p:nvPr/>
        </p:nvSpPr>
        <p:spPr bwMode="auto">
          <a:xfrm>
            <a:off x="0" y="2052639"/>
            <a:ext cx="10728896"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0070C0"/>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Freeform 8"/>
          <p:cNvSpPr/>
          <p:nvPr/>
        </p:nvSpPr>
        <p:spPr bwMode="auto">
          <a:xfrm>
            <a:off x="11227177" y="1908176"/>
            <a:ext cx="556995" cy="900113"/>
          </a:xfrm>
          <a:custGeom>
            <a:avLst/>
            <a:gdLst>
              <a:gd name="T0" fmla="*/ 584 w 725"/>
              <a:gd name="T1" fmla="*/ 443 h 1169"/>
              <a:gd name="T2" fmla="*/ 725 w 725"/>
              <a:gd name="T3" fmla="*/ 585 h 1169"/>
              <a:gd name="T4" fmla="*/ 584 w 725"/>
              <a:gd name="T5" fmla="*/ 726 h 1169"/>
              <a:gd name="T6" fmla="*/ 141 w 725"/>
              <a:gd name="T7" fmla="*/ 1169 h 1169"/>
              <a:gd name="T8" fmla="*/ 0 w 725"/>
              <a:gd name="T9" fmla="*/ 1028 h 1169"/>
              <a:gd name="T10" fmla="*/ 443 w 725"/>
              <a:gd name="T11" fmla="*/ 585 h 1169"/>
              <a:gd name="T12" fmla="*/ 0 w 725"/>
              <a:gd name="T13" fmla="*/ 141 h 1169"/>
              <a:gd name="T14" fmla="*/ 141 w 725"/>
              <a:gd name="T15" fmla="*/ 0 h 1169"/>
              <a:gd name="T16" fmla="*/ 584 w 725"/>
              <a:gd name="T17" fmla="*/ 443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Freeform 9"/>
          <p:cNvSpPr/>
          <p:nvPr/>
        </p:nvSpPr>
        <p:spPr bwMode="auto">
          <a:xfrm>
            <a:off x="10587664" y="6049964"/>
            <a:ext cx="1604336" cy="808037"/>
          </a:xfrm>
          <a:custGeom>
            <a:avLst/>
            <a:gdLst>
              <a:gd name="T0" fmla="*/ 2088 w 2088"/>
              <a:gd name="T1" fmla="*/ 0 h 1048"/>
              <a:gd name="T2" fmla="*/ 2088 w 2088"/>
              <a:gd name="T3" fmla="*/ 1048 h 1048"/>
              <a:gd name="T4" fmla="*/ 0 w 2088"/>
              <a:gd name="T5" fmla="*/ 1048 h 1048"/>
              <a:gd name="T6" fmla="*/ 662 w 2088"/>
              <a:gd name="T7" fmla="*/ 0 h 1048"/>
              <a:gd name="T8" fmla="*/ 2088 w 2088"/>
              <a:gd name="T9" fmla="*/ 0 h 1048"/>
            </a:gdLst>
            <a:ahLst/>
            <a:cxnLst>
              <a:cxn ang="0">
                <a:pos x="T0" y="T1"/>
              </a:cxn>
              <a:cxn ang="0">
                <a:pos x="T2" y="T3"/>
              </a:cxn>
              <a:cxn ang="0">
                <a:pos x="T4" y="T5"/>
              </a:cxn>
              <a:cxn ang="0">
                <a:pos x="T6" y="T7"/>
              </a:cxn>
              <a:cxn ang="0">
                <a:pos x="T8" y="T9"/>
              </a:cxn>
            </a:cxnLst>
            <a:rect l="0" t="0" r="r" b="b"/>
            <a:pathLst>
              <a:path w="2088" h="1048">
                <a:moveTo>
                  <a:pt x="2088" y="0"/>
                </a:moveTo>
                <a:lnTo>
                  <a:pt x="2088" y="1048"/>
                </a:lnTo>
                <a:lnTo>
                  <a:pt x="0" y="1048"/>
                </a:lnTo>
                <a:lnTo>
                  <a:pt x="662" y="0"/>
                </a:lnTo>
                <a:lnTo>
                  <a:pt x="2088" y="0"/>
                </a:lnTo>
                <a:close/>
              </a:path>
            </a:pathLst>
          </a:custGeom>
          <a:solidFill>
            <a:srgbClr val="C1C0C3"/>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Freeform 10"/>
          <p:cNvSpPr/>
          <p:nvPr/>
        </p:nvSpPr>
        <p:spPr bwMode="auto">
          <a:xfrm>
            <a:off x="10297266" y="6208714"/>
            <a:ext cx="1894735" cy="649287"/>
          </a:xfrm>
          <a:custGeom>
            <a:avLst/>
            <a:gdLst>
              <a:gd name="T0" fmla="*/ 2467 w 2467"/>
              <a:gd name="T1" fmla="*/ 0 h 843"/>
              <a:gd name="T2" fmla="*/ 2467 w 2467"/>
              <a:gd name="T3" fmla="*/ 843 h 843"/>
              <a:gd name="T4" fmla="*/ 0 w 2467"/>
              <a:gd name="T5" fmla="*/ 843 h 843"/>
              <a:gd name="T6" fmla="*/ 533 w 2467"/>
              <a:gd name="T7" fmla="*/ 0 h 843"/>
              <a:gd name="T8" fmla="*/ 2467 w 2467"/>
              <a:gd name="T9" fmla="*/ 0 h 843"/>
            </a:gdLst>
            <a:ahLst/>
            <a:cxnLst>
              <a:cxn ang="0">
                <a:pos x="T0" y="T1"/>
              </a:cxn>
              <a:cxn ang="0">
                <a:pos x="T2" y="T3"/>
              </a:cxn>
              <a:cxn ang="0">
                <a:pos x="T4" y="T5"/>
              </a:cxn>
              <a:cxn ang="0">
                <a:pos x="T6" y="T7"/>
              </a:cxn>
              <a:cxn ang="0">
                <a:pos x="T8" y="T9"/>
              </a:cxn>
            </a:cxnLst>
            <a:rect l="0" t="0" r="r" b="b"/>
            <a:pathLst>
              <a:path w="2467" h="843">
                <a:moveTo>
                  <a:pt x="2467" y="0"/>
                </a:moveTo>
                <a:lnTo>
                  <a:pt x="2467" y="843"/>
                </a:lnTo>
                <a:lnTo>
                  <a:pt x="0" y="843"/>
                </a:lnTo>
                <a:lnTo>
                  <a:pt x="533" y="0"/>
                </a:lnTo>
                <a:lnTo>
                  <a:pt x="2467"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TextBox 11"/>
          <p:cNvSpPr txBox="1">
            <a:spLocks noChangeArrowheads="1"/>
          </p:cNvSpPr>
          <p:nvPr/>
        </p:nvSpPr>
        <p:spPr bwMode="auto">
          <a:xfrm>
            <a:off x="2768847" y="3086537"/>
            <a:ext cx="6197482" cy="74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267"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多目标对路线选择的影响</a:t>
            </a:r>
          </a:p>
        </p:txBody>
      </p:sp>
      <p:sp>
        <p:nvSpPr>
          <p:cNvPr id="19" name="TextBox 12"/>
          <p:cNvSpPr txBox="1">
            <a:spLocks noChangeArrowheads="1"/>
          </p:cNvSpPr>
          <p:nvPr/>
        </p:nvSpPr>
        <p:spPr bwMode="auto">
          <a:xfrm>
            <a:off x="1345675" y="2463801"/>
            <a:ext cx="1271453" cy="2205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733"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13733"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TextBox 2"/>
          <p:cNvSpPr txBox="1">
            <a:spLocks noChangeArrowheads="1"/>
          </p:cNvSpPr>
          <p:nvPr/>
        </p:nvSpPr>
        <p:spPr bwMode="auto">
          <a:xfrm>
            <a:off x="490347" y="3813177"/>
            <a:ext cx="843452" cy="52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Part</a:t>
            </a:r>
            <a:endParaRPr kumimoji="0" lang="zh-CN" altLang="en-US" sz="2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60655425"/>
      </p:ext>
    </p:extLst>
  </p:cSld>
  <p:clrMapOvr>
    <a:masterClrMapping/>
  </p:clrMapOvr>
  <mc:AlternateContent xmlns:mc="http://schemas.openxmlformats.org/markup-compatibility/2006" xmlns:p14="http://schemas.microsoft.com/office/powerpoint/2010/main">
    <mc:Choice Requires="p14">
      <p:transition spd="slow" p14:dur="1100" advClick="0" advTm="7000">
        <p14:switch dir="r"/>
      </p:transition>
    </mc:Choice>
    <mc:Fallback xmlns="">
      <p:transition spd="slow"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1000"/>
                                        <p:tgtEl>
                                          <p:spTgt spid="7"/>
                                        </p:tgtEl>
                                      </p:cBhvr>
                                    </p:animEffec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0-#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300" fill="hold"/>
                                        <p:tgtEl>
                                          <p:spTgt spid="15"/>
                                        </p:tgtEl>
                                        <p:attrNameLst>
                                          <p:attrName>ppt_w</p:attrName>
                                        </p:attrNameLst>
                                      </p:cBhvr>
                                      <p:tavLst>
                                        <p:tav tm="0">
                                          <p:val>
                                            <p:fltVal val="0"/>
                                          </p:val>
                                        </p:tav>
                                        <p:tav tm="100000">
                                          <p:val>
                                            <p:strVal val="#ppt_w"/>
                                          </p:val>
                                        </p:tav>
                                      </p:tavLst>
                                    </p:anim>
                                    <p:anim calcmode="lin" valueType="num">
                                      <p:cBhvr>
                                        <p:cTn id="20" dur="300" fill="hold"/>
                                        <p:tgtEl>
                                          <p:spTgt spid="15"/>
                                        </p:tgtEl>
                                        <p:attrNameLst>
                                          <p:attrName>ppt_h</p:attrName>
                                        </p:attrNameLst>
                                      </p:cBhvr>
                                      <p:tavLst>
                                        <p:tav tm="0">
                                          <p:val>
                                            <p:fltVal val="0"/>
                                          </p:val>
                                        </p:tav>
                                        <p:tav tm="100000">
                                          <p:val>
                                            <p:strVal val="#ppt_h"/>
                                          </p:val>
                                        </p:tav>
                                      </p:tavLst>
                                    </p:anim>
                                    <p:anim calcmode="lin" valueType="num">
                                      <p:cBhvr>
                                        <p:cTn id="21" dur="300" fill="hold"/>
                                        <p:tgtEl>
                                          <p:spTgt spid="15"/>
                                        </p:tgtEl>
                                        <p:attrNameLst>
                                          <p:attrName>style.rotation</p:attrName>
                                        </p:attrNameLst>
                                      </p:cBhvr>
                                      <p:tavLst>
                                        <p:tav tm="0">
                                          <p:val>
                                            <p:fltVal val="90"/>
                                          </p:val>
                                        </p:tav>
                                        <p:tav tm="100000">
                                          <p:val>
                                            <p:fltVal val="0"/>
                                          </p:val>
                                        </p:tav>
                                      </p:tavLst>
                                    </p:anim>
                                    <p:animEffect transition="in" filter="fade">
                                      <p:cBhvr>
                                        <p:cTn id="22" dur="300"/>
                                        <p:tgtEl>
                                          <p:spTgt spid="15"/>
                                        </p:tgtEl>
                                      </p:cBhvr>
                                    </p:animEffect>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400"/>
                                        <p:tgtEl>
                                          <p:spTgt spid="16"/>
                                        </p:tgtEl>
                                      </p:cBhvr>
                                    </p:animEffect>
                                    <p:anim calcmode="lin" valueType="num">
                                      <p:cBhvr>
                                        <p:cTn id="27" dur="400" fill="hold"/>
                                        <p:tgtEl>
                                          <p:spTgt spid="16"/>
                                        </p:tgtEl>
                                        <p:attrNameLst>
                                          <p:attrName>ppt_x</p:attrName>
                                        </p:attrNameLst>
                                      </p:cBhvr>
                                      <p:tavLst>
                                        <p:tav tm="0">
                                          <p:val>
                                            <p:strVal val="#ppt_x"/>
                                          </p:val>
                                        </p:tav>
                                        <p:tav tm="100000">
                                          <p:val>
                                            <p:strVal val="#ppt_x"/>
                                          </p:val>
                                        </p:tav>
                                      </p:tavLst>
                                    </p:anim>
                                    <p:anim calcmode="lin" valueType="num">
                                      <p:cBhvr>
                                        <p:cTn id="28" dur="400" fill="hold"/>
                                        <p:tgtEl>
                                          <p:spTgt spid="1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20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400"/>
                                        <p:tgtEl>
                                          <p:spTgt spid="17"/>
                                        </p:tgtEl>
                                      </p:cBhvr>
                                    </p:animEffect>
                                    <p:anim calcmode="lin" valueType="num">
                                      <p:cBhvr>
                                        <p:cTn id="32" dur="400" fill="hold"/>
                                        <p:tgtEl>
                                          <p:spTgt spid="17"/>
                                        </p:tgtEl>
                                        <p:attrNameLst>
                                          <p:attrName>ppt_x</p:attrName>
                                        </p:attrNameLst>
                                      </p:cBhvr>
                                      <p:tavLst>
                                        <p:tav tm="0">
                                          <p:val>
                                            <p:strVal val="#ppt_x"/>
                                          </p:val>
                                        </p:tav>
                                        <p:tav tm="100000">
                                          <p:val>
                                            <p:strVal val="#ppt_x"/>
                                          </p:val>
                                        </p:tav>
                                      </p:tavLst>
                                    </p:anim>
                                    <p:anim calcmode="lin" valueType="num">
                                      <p:cBhvr>
                                        <p:cTn id="33" dur="400" fill="hold"/>
                                        <p:tgtEl>
                                          <p:spTgt spid="17"/>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anim calcmode="lin" valueType="num">
                                      <p:cBhvr>
                                        <p:cTn id="38" dur="500" fill="hold"/>
                                        <p:tgtEl>
                                          <p:spTgt spid="21"/>
                                        </p:tgtEl>
                                        <p:attrNameLst>
                                          <p:attrName>ppt_x</p:attrName>
                                        </p:attrNameLst>
                                      </p:cBhvr>
                                      <p:tavLst>
                                        <p:tav tm="0">
                                          <p:val>
                                            <p:strVal val="#ppt_x"/>
                                          </p:val>
                                        </p:tav>
                                        <p:tav tm="100000">
                                          <p:val>
                                            <p:strVal val="#ppt_x"/>
                                          </p:val>
                                        </p:tav>
                                      </p:tavLst>
                                    </p:anim>
                                    <p:anim calcmode="lin" valueType="num">
                                      <p:cBhvr>
                                        <p:cTn id="39" dur="500" fill="hold"/>
                                        <p:tgtEl>
                                          <p:spTgt spid="21"/>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31"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 calcmode="lin" valueType="num">
                                      <p:cBhvr>
                                        <p:cTn id="45" dur="500" fill="hold"/>
                                        <p:tgtEl>
                                          <p:spTgt spid="19"/>
                                        </p:tgtEl>
                                        <p:attrNameLst>
                                          <p:attrName>style.rotation</p:attrName>
                                        </p:attrNameLst>
                                      </p:cBhvr>
                                      <p:tavLst>
                                        <p:tav tm="0">
                                          <p:val>
                                            <p:fltVal val="90"/>
                                          </p:val>
                                        </p:tav>
                                        <p:tav tm="100000">
                                          <p:val>
                                            <p:fltVal val="0"/>
                                          </p:val>
                                        </p:tav>
                                      </p:tavLst>
                                    </p:anim>
                                    <p:animEffect transition="in" filter="fade">
                                      <p:cBhvr>
                                        <p:cTn id="46" dur="500"/>
                                        <p:tgtEl>
                                          <p:spTgt spid="19"/>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animBg="1"/>
      <p:bldP spid="16" grpId="0" animBg="1"/>
      <p:bldP spid="17" grpId="0" animBg="1"/>
      <p:bldP spid="18" grpId="0" autoUpdateAnimBg="0"/>
      <p:bldP spid="19" grpId="0" autoUpdateAnimBg="0"/>
      <p:bldP spid="21"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Box 55"/>
          <p:cNvSpPr txBox="1">
            <a:spLocks noChangeArrowheads="1"/>
          </p:cNvSpPr>
          <p:nvPr/>
        </p:nvSpPr>
        <p:spPr bwMode="auto">
          <a:xfrm>
            <a:off x="815413" y="160616"/>
            <a:ext cx="7008779" cy="69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892" tIns="60945" rIns="121892" bIns="60945">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733" b="1" i="0" u="none" strike="noStrike" kern="1200" cap="none" spc="0" normalizeH="0" baseline="0" noProof="0">
                <a:ln>
                  <a:noFill/>
                </a:ln>
                <a:solidFill>
                  <a:srgbClr val="3C3C3C"/>
                </a:solidFill>
                <a:effectLst/>
                <a:uLnTx/>
                <a:uFillTx/>
                <a:latin typeface="等线 Light" panose="02010600030101010101" pitchFamily="2" charset="-122"/>
                <a:ea typeface="等线 Light" panose="02010600030101010101" pitchFamily="2" charset="-122"/>
                <a:cs typeface="+mn-cs"/>
              </a:rPr>
              <a:t>多目标对路线选择的影响</a:t>
            </a:r>
          </a:p>
        </p:txBody>
      </p:sp>
      <p:sp>
        <p:nvSpPr>
          <p:cNvPr id="29" name="空心弧 28"/>
          <p:cNvSpPr/>
          <p:nvPr/>
        </p:nvSpPr>
        <p:spPr>
          <a:xfrm>
            <a:off x="710677" y="3157887"/>
            <a:ext cx="3667035" cy="2456995"/>
          </a:xfrm>
          <a:prstGeom prst="blockArc">
            <a:avLst>
              <a:gd name="adj1" fmla="val 13186668"/>
              <a:gd name="adj2" fmla="val 19259822"/>
              <a:gd name="adj3" fmla="val 20854"/>
            </a:avLst>
          </a:prstGeom>
          <a:solidFill>
            <a:srgbClr val="0070C0"/>
          </a:solidFill>
          <a:ln w="25400" cap="flat" cmpd="sng" algn="ctr">
            <a:noFill/>
            <a:prstDash val="solid"/>
          </a:ln>
          <a:effectLst/>
        </p:spPr>
        <p:txBody>
          <a:bodyPr lIns="0" tIns="0" rIns="0" bIns="24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667"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货物种类</a:t>
            </a:r>
            <a:endParaRPr kumimoji="0" lang="en-US" sz="2667"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p:nvGrpSpPr>
        <p:grpSpPr>
          <a:xfrm>
            <a:off x="2386453" y="4077412"/>
            <a:ext cx="570427" cy="641729"/>
            <a:chOff x="1923882" y="3083587"/>
            <a:chExt cx="427820" cy="481297"/>
          </a:xfrm>
        </p:grpSpPr>
        <p:sp>
          <p:nvSpPr>
            <p:cNvPr id="31" name="椭圆 2"/>
            <p:cNvSpPr/>
            <p:nvPr/>
          </p:nvSpPr>
          <p:spPr>
            <a:xfrm>
              <a:off x="1923882" y="3083587"/>
              <a:ext cx="427820" cy="160433"/>
            </a:xfrm>
            <a:custGeom>
              <a:avLst/>
              <a:gdLst>
                <a:gd name="connsiteX0" fmla="*/ 648072 w 739512"/>
                <a:gd name="connsiteY0" fmla="*/ 0 h 324036"/>
                <a:gd name="connsiteX1" fmla="*/ 324036 w 739512"/>
                <a:gd name="connsiteY1" fmla="*/ 324036 h 324036"/>
                <a:gd name="connsiteX2" fmla="*/ 0 w 739512"/>
                <a:gd name="connsiteY2" fmla="*/ 0 h 324036"/>
                <a:gd name="connsiteX3" fmla="*/ 739512 w 739512"/>
                <a:gd name="connsiteY3" fmla="*/ 91440 h 324036"/>
                <a:gd name="connsiteX0-1" fmla="*/ 648072 w 648072"/>
                <a:gd name="connsiteY0-2" fmla="*/ 0 h 324036"/>
                <a:gd name="connsiteX1-3" fmla="*/ 324036 w 648072"/>
                <a:gd name="connsiteY1-4" fmla="*/ 324036 h 324036"/>
                <a:gd name="connsiteX2-5" fmla="*/ 0 w 648072"/>
                <a:gd name="connsiteY2-6" fmla="*/ 0 h 324036"/>
              </a:gdLst>
              <a:ahLst/>
              <a:cxnLst>
                <a:cxn ang="0">
                  <a:pos x="connsiteX0-1" y="connsiteY0-2"/>
                </a:cxn>
                <a:cxn ang="0">
                  <a:pos x="connsiteX1-3" y="connsiteY1-4"/>
                </a:cxn>
                <a:cxn ang="0">
                  <a:pos x="connsiteX2-5" y="connsiteY2-6"/>
                </a:cxn>
              </a:cxnLst>
              <a:rect l="l" t="t" r="r" b="b"/>
              <a:pathLst>
                <a:path w="648072" h="324036">
                  <a:moveTo>
                    <a:pt x="648072" y="0"/>
                  </a:moveTo>
                  <a:cubicBezTo>
                    <a:pt x="648072" y="178960"/>
                    <a:pt x="502996" y="324036"/>
                    <a:pt x="324036" y="324036"/>
                  </a:cubicBezTo>
                  <a:cubicBezTo>
                    <a:pt x="145076" y="324036"/>
                    <a:pt x="0" y="178960"/>
                    <a:pt x="0" y="0"/>
                  </a:cubicBezTo>
                </a:path>
              </a:pathLst>
            </a:custGeom>
            <a:noFill/>
            <a:ln w="25400" cap="flat" cmpd="sng" algn="ctr">
              <a:solidFill>
                <a:schemeClr val="bg1">
                  <a:lumMod val="85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panose="020F0502020204030204"/>
                <a:ea typeface="微软雅黑" panose="020B0503020204020204" pitchFamily="34" charset="-122"/>
                <a:cs typeface="+mn-cs"/>
              </a:endParaRPr>
            </a:p>
          </p:txBody>
        </p:sp>
        <p:cxnSp>
          <p:nvCxnSpPr>
            <p:cNvPr id="32" name="直接连接符 31"/>
            <p:cNvCxnSpPr/>
            <p:nvPr/>
          </p:nvCxnSpPr>
          <p:spPr>
            <a:xfrm>
              <a:off x="2137793" y="3244019"/>
              <a:ext cx="0" cy="320865"/>
            </a:xfrm>
            <a:prstGeom prst="line">
              <a:avLst/>
            </a:prstGeom>
            <a:noFill/>
            <a:ln w="25400" cap="flat" cmpd="sng" algn="ctr">
              <a:solidFill>
                <a:schemeClr val="bg1">
                  <a:lumMod val="85000"/>
                </a:schemeClr>
              </a:solidFill>
              <a:prstDash val="sysDash"/>
              <a:headEnd type="none" w="med" len="med"/>
              <a:tailEnd type="oval" w="med" len="med"/>
            </a:ln>
            <a:effectLst/>
          </p:spPr>
        </p:cxnSp>
      </p:grpSp>
      <p:sp>
        <p:nvSpPr>
          <p:cNvPr id="33" name="TextBox 32"/>
          <p:cNvSpPr txBox="1"/>
          <p:nvPr/>
        </p:nvSpPr>
        <p:spPr>
          <a:xfrm flipH="1">
            <a:off x="2268872" y="3753219"/>
            <a:ext cx="848917" cy="617670"/>
          </a:xfrm>
          <a:prstGeom prst="rect">
            <a:avLst/>
          </a:prstGeom>
          <a:noFill/>
        </p:spPr>
        <p:txBody>
          <a:bodyPr wrap="square" rtlCol="0">
            <a:spAutoFit/>
          </a:bodyPr>
          <a:lstStyle>
            <a:defPPr>
              <a:defRPr lang="en-US"/>
            </a:defPPr>
            <a:lvl1pPr marR="0" lvl="0" indent="0" algn="ctr" defTabSz="-635"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defRPr>
            </a:lvl1pPr>
          </a:lstStyle>
          <a:p>
            <a:pPr marL="0" marR="0" lvl="0" indent="0" algn="ctr" defTabSz="-635" rtl="0" eaLnBrk="1" fontAlgn="auto" latinLnBrk="0" hangingPunct="1">
              <a:lnSpc>
                <a:spcPct val="80000"/>
              </a:lnSpc>
              <a:spcBef>
                <a:spcPts val="0"/>
              </a:spcBef>
              <a:spcAft>
                <a:spcPts val="0"/>
              </a:spcAft>
              <a:buClrTx/>
              <a:buSzTx/>
              <a:buFontTx/>
              <a:buNone/>
              <a:tabLst/>
              <a:defRPr/>
            </a:pPr>
            <a:r>
              <a:rPr kumimoji="0" lang="en-US" altLang="zh-CN" sz="4267" b="0" i="0" u="none" strike="noStrike" kern="0" cap="none" spc="0" normalizeH="0" baseline="0" noProof="0">
                <a:ln w="18415" cmpd="sng">
                  <a:noFill/>
                  <a:prstDash val="solid"/>
                </a:ln>
                <a:solidFill>
                  <a:srgbClr val="046FB6">
                    <a:lumMod val="75000"/>
                  </a:srgbClr>
                </a:soli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A</a:t>
            </a:r>
            <a:endParaRPr kumimoji="0" lang="zh-CN" altLang="en-US" sz="4267" b="0" i="0" u="none" strike="noStrike" kern="0" cap="none" spc="0" normalizeH="0" baseline="0" noProof="0">
              <a:ln w="18415" cmpd="sng">
                <a:noFill/>
                <a:prstDash val="solid"/>
              </a:ln>
              <a:solidFill>
                <a:srgbClr val="046FB6">
                  <a:lumMod val="75000"/>
                </a:srgbClr>
              </a:solidFill>
              <a:effectLst/>
              <a:uLnTx/>
              <a:uFillTx/>
              <a:latin typeface="Arial Rounded MT Bold" panose="020F0704030504030204" pitchFamily="34" charset="0"/>
              <a:ea typeface="微软雅黑" panose="020B0503020204020204" pitchFamily="34" charset="-122"/>
              <a:cs typeface="Times New Roman" panose="02020603050405020304" pitchFamily="18" charset="0"/>
            </a:endParaRPr>
          </a:p>
        </p:txBody>
      </p:sp>
      <p:grpSp>
        <p:nvGrpSpPr>
          <p:cNvPr id="34" name="组合 33"/>
          <p:cNvGrpSpPr/>
          <p:nvPr/>
        </p:nvGrpSpPr>
        <p:grpSpPr>
          <a:xfrm>
            <a:off x="4639921" y="2726594"/>
            <a:ext cx="570427" cy="654375"/>
            <a:chOff x="3613983" y="2070474"/>
            <a:chExt cx="427820" cy="490781"/>
          </a:xfrm>
        </p:grpSpPr>
        <p:sp>
          <p:nvSpPr>
            <p:cNvPr id="35" name="椭圆 2"/>
            <p:cNvSpPr/>
            <p:nvPr/>
          </p:nvSpPr>
          <p:spPr>
            <a:xfrm flipV="1">
              <a:off x="3613983" y="2400822"/>
              <a:ext cx="427820" cy="160433"/>
            </a:xfrm>
            <a:custGeom>
              <a:avLst/>
              <a:gdLst>
                <a:gd name="connsiteX0" fmla="*/ 648072 w 739512"/>
                <a:gd name="connsiteY0" fmla="*/ 0 h 324036"/>
                <a:gd name="connsiteX1" fmla="*/ 324036 w 739512"/>
                <a:gd name="connsiteY1" fmla="*/ 324036 h 324036"/>
                <a:gd name="connsiteX2" fmla="*/ 0 w 739512"/>
                <a:gd name="connsiteY2" fmla="*/ 0 h 324036"/>
                <a:gd name="connsiteX3" fmla="*/ 739512 w 739512"/>
                <a:gd name="connsiteY3" fmla="*/ 91440 h 324036"/>
                <a:gd name="connsiteX0-1" fmla="*/ 648072 w 648072"/>
                <a:gd name="connsiteY0-2" fmla="*/ 0 h 324036"/>
                <a:gd name="connsiteX1-3" fmla="*/ 324036 w 648072"/>
                <a:gd name="connsiteY1-4" fmla="*/ 324036 h 324036"/>
                <a:gd name="connsiteX2-5" fmla="*/ 0 w 648072"/>
                <a:gd name="connsiteY2-6" fmla="*/ 0 h 324036"/>
              </a:gdLst>
              <a:ahLst/>
              <a:cxnLst>
                <a:cxn ang="0">
                  <a:pos x="connsiteX0-1" y="connsiteY0-2"/>
                </a:cxn>
                <a:cxn ang="0">
                  <a:pos x="connsiteX1-3" y="connsiteY1-4"/>
                </a:cxn>
                <a:cxn ang="0">
                  <a:pos x="connsiteX2-5" y="connsiteY2-6"/>
                </a:cxn>
              </a:cxnLst>
              <a:rect l="l" t="t" r="r" b="b"/>
              <a:pathLst>
                <a:path w="648072" h="324036">
                  <a:moveTo>
                    <a:pt x="648072" y="0"/>
                  </a:moveTo>
                  <a:cubicBezTo>
                    <a:pt x="648072" y="178960"/>
                    <a:pt x="502996" y="324036"/>
                    <a:pt x="324036" y="324036"/>
                  </a:cubicBezTo>
                  <a:cubicBezTo>
                    <a:pt x="145076" y="324036"/>
                    <a:pt x="0" y="178960"/>
                    <a:pt x="0" y="0"/>
                  </a:cubicBezTo>
                </a:path>
              </a:pathLst>
            </a:custGeom>
            <a:noFill/>
            <a:ln w="25400" cap="flat" cmpd="sng" algn="ctr">
              <a:solidFill>
                <a:schemeClr val="bg1">
                  <a:lumMod val="85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panose="020F0502020204030204"/>
                <a:ea typeface="微软雅黑" panose="020B0503020204020204" pitchFamily="34" charset="-122"/>
                <a:cs typeface="+mn-cs"/>
              </a:endParaRPr>
            </a:p>
          </p:txBody>
        </p:sp>
        <p:cxnSp>
          <p:nvCxnSpPr>
            <p:cNvPr id="36" name="直接连接符 35"/>
            <p:cNvCxnSpPr/>
            <p:nvPr/>
          </p:nvCxnSpPr>
          <p:spPr>
            <a:xfrm flipV="1">
              <a:off x="3827894" y="2070474"/>
              <a:ext cx="0" cy="320865"/>
            </a:xfrm>
            <a:prstGeom prst="line">
              <a:avLst/>
            </a:prstGeom>
            <a:noFill/>
            <a:ln w="25400" cap="flat" cmpd="sng" algn="ctr">
              <a:solidFill>
                <a:schemeClr val="bg1">
                  <a:lumMod val="85000"/>
                </a:schemeClr>
              </a:solidFill>
              <a:prstDash val="sysDash"/>
              <a:headEnd type="none" w="med" len="med"/>
              <a:tailEnd type="oval" w="med" len="med"/>
            </a:ln>
            <a:effectLst/>
          </p:spPr>
        </p:cxnSp>
      </p:grpSp>
      <p:sp>
        <p:nvSpPr>
          <p:cNvPr id="37" name="TextBox 36"/>
          <p:cNvSpPr txBox="1"/>
          <p:nvPr/>
        </p:nvSpPr>
        <p:spPr>
          <a:xfrm flipH="1">
            <a:off x="4520723" y="3199895"/>
            <a:ext cx="848917" cy="617670"/>
          </a:xfrm>
          <a:prstGeom prst="rect">
            <a:avLst/>
          </a:prstGeom>
          <a:noFill/>
        </p:spPr>
        <p:txBody>
          <a:bodyPr wrap="square" rtlCol="0">
            <a:spAutoFit/>
          </a:bodyPr>
          <a:lstStyle>
            <a:defPPr>
              <a:defRPr lang="en-US"/>
            </a:defPPr>
            <a:lvl1pPr marR="0" lvl="0" indent="0" algn="ctr" defTabSz="-635"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defRPr>
            </a:lvl1pPr>
          </a:lstStyle>
          <a:p>
            <a:pPr marL="0" marR="0" lvl="0" indent="0" algn="ctr" defTabSz="-635" rtl="0" eaLnBrk="1" fontAlgn="auto" latinLnBrk="0" hangingPunct="1">
              <a:lnSpc>
                <a:spcPct val="80000"/>
              </a:lnSpc>
              <a:spcBef>
                <a:spcPts val="0"/>
              </a:spcBef>
              <a:spcAft>
                <a:spcPts val="0"/>
              </a:spcAft>
              <a:buClrTx/>
              <a:buSzTx/>
              <a:buFontTx/>
              <a:buNone/>
              <a:tabLst/>
              <a:defRPr/>
            </a:pPr>
            <a:r>
              <a:rPr kumimoji="0" lang="en-US" altLang="zh-CN" sz="4267" b="0" i="0" u="none" strike="noStrike" kern="0" cap="none" spc="0" normalizeH="0" baseline="0" noProof="0">
                <a:ln w="18415" cmpd="sng">
                  <a:noFill/>
                  <a:prstDash val="solid"/>
                </a:ln>
                <a:solidFill>
                  <a:srgbClr val="046FB6">
                    <a:lumMod val="75000"/>
                  </a:srgbClr>
                </a:soli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B</a:t>
            </a:r>
            <a:endParaRPr kumimoji="0" lang="zh-CN" altLang="en-US" sz="4267" b="0" i="0" u="none" strike="noStrike" kern="0" cap="none" spc="0" normalizeH="0" baseline="0" noProof="0">
              <a:ln w="18415" cmpd="sng">
                <a:noFill/>
                <a:prstDash val="solid"/>
              </a:ln>
              <a:solidFill>
                <a:srgbClr val="046FB6">
                  <a:lumMod val="75000"/>
                </a:srgbClr>
              </a:solidFill>
              <a:effectLst/>
              <a:uLnTx/>
              <a:uFillTx/>
              <a:latin typeface="Arial Rounded MT Bold" panose="020F0704030504030204" pitchFamily="34" charset="0"/>
              <a:ea typeface="微软雅黑" panose="020B0503020204020204" pitchFamily="34" charset="-122"/>
              <a:cs typeface="Times New Roman" panose="02020603050405020304" pitchFamily="18" charset="0"/>
            </a:endParaRPr>
          </a:p>
        </p:txBody>
      </p:sp>
      <p:grpSp>
        <p:nvGrpSpPr>
          <p:cNvPr id="38" name="组合 37"/>
          <p:cNvGrpSpPr/>
          <p:nvPr/>
        </p:nvGrpSpPr>
        <p:grpSpPr>
          <a:xfrm>
            <a:off x="6891411" y="4077412"/>
            <a:ext cx="570427" cy="641729"/>
            <a:chOff x="5302600" y="3083587"/>
            <a:chExt cx="427820" cy="481297"/>
          </a:xfrm>
        </p:grpSpPr>
        <p:sp>
          <p:nvSpPr>
            <p:cNvPr id="39" name="椭圆 2"/>
            <p:cNvSpPr/>
            <p:nvPr/>
          </p:nvSpPr>
          <p:spPr>
            <a:xfrm>
              <a:off x="5302600" y="3083587"/>
              <a:ext cx="427820" cy="160433"/>
            </a:xfrm>
            <a:custGeom>
              <a:avLst/>
              <a:gdLst>
                <a:gd name="connsiteX0" fmla="*/ 648072 w 739512"/>
                <a:gd name="connsiteY0" fmla="*/ 0 h 324036"/>
                <a:gd name="connsiteX1" fmla="*/ 324036 w 739512"/>
                <a:gd name="connsiteY1" fmla="*/ 324036 h 324036"/>
                <a:gd name="connsiteX2" fmla="*/ 0 w 739512"/>
                <a:gd name="connsiteY2" fmla="*/ 0 h 324036"/>
                <a:gd name="connsiteX3" fmla="*/ 739512 w 739512"/>
                <a:gd name="connsiteY3" fmla="*/ 91440 h 324036"/>
                <a:gd name="connsiteX0-1" fmla="*/ 648072 w 648072"/>
                <a:gd name="connsiteY0-2" fmla="*/ 0 h 324036"/>
                <a:gd name="connsiteX1-3" fmla="*/ 324036 w 648072"/>
                <a:gd name="connsiteY1-4" fmla="*/ 324036 h 324036"/>
                <a:gd name="connsiteX2-5" fmla="*/ 0 w 648072"/>
                <a:gd name="connsiteY2-6" fmla="*/ 0 h 324036"/>
              </a:gdLst>
              <a:ahLst/>
              <a:cxnLst>
                <a:cxn ang="0">
                  <a:pos x="connsiteX0-1" y="connsiteY0-2"/>
                </a:cxn>
                <a:cxn ang="0">
                  <a:pos x="connsiteX1-3" y="connsiteY1-4"/>
                </a:cxn>
                <a:cxn ang="0">
                  <a:pos x="connsiteX2-5" y="connsiteY2-6"/>
                </a:cxn>
              </a:cxnLst>
              <a:rect l="l" t="t" r="r" b="b"/>
              <a:pathLst>
                <a:path w="648072" h="324036">
                  <a:moveTo>
                    <a:pt x="648072" y="0"/>
                  </a:moveTo>
                  <a:cubicBezTo>
                    <a:pt x="648072" y="178960"/>
                    <a:pt x="502996" y="324036"/>
                    <a:pt x="324036" y="324036"/>
                  </a:cubicBezTo>
                  <a:cubicBezTo>
                    <a:pt x="145076" y="324036"/>
                    <a:pt x="0" y="178960"/>
                    <a:pt x="0" y="0"/>
                  </a:cubicBezTo>
                </a:path>
              </a:pathLst>
            </a:custGeom>
            <a:noFill/>
            <a:ln w="25400" cap="flat" cmpd="sng" algn="ctr">
              <a:solidFill>
                <a:schemeClr val="bg1">
                  <a:lumMod val="85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panose="020F0502020204030204"/>
                <a:ea typeface="微软雅黑" panose="020B0503020204020204" pitchFamily="34" charset="-122"/>
                <a:cs typeface="+mn-cs"/>
              </a:endParaRPr>
            </a:p>
          </p:txBody>
        </p:sp>
        <p:cxnSp>
          <p:nvCxnSpPr>
            <p:cNvPr id="40" name="直接连接符 39"/>
            <p:cNvCxnSpPr/>
            <p:nvPr/>
          </p:nvCxnSpPr>
          <p:spPr>
            <a:xfrm>
              <a:off x="5516510" y="3244019"/>
              <a:ext cx="0" cy="320865"/>
            </a:xfrm>
            <a:prstGeom prst="line">
              <a:avLst/>
            </a:prstGeom>
            <a:noFill/>
            <a:ln w="25400" cap="flat" cmpd="sng" algn="ctr">
              <a:solidFill>
                <a:schemeClr val="bg1">
                  <a:lumMod val="85000"/>
                </a:schemeClr>
              </a:solidFill>
              <a:prstDash val="sysDash"/>
              <a:headEnd type="none" w="med" len="med"/>
              <a:tailEnd type="oval" w="med" len="med"/>
            </a:ln>
            <a:effectLst/>
          </p:spPr>
        </p:cxnSp>
      </p:grpSp>
      <p:sp>
        <p:nvSpPr>
          <p:cNvPr id="41" name="TextBox 40"/>
          <p:cNvSpPr txBox="1"/>
          <p:nvPr/>
        </p:nvSpPr>
        <p:spPr>
          <a:xfrm flipH="1">
            <a:off x="6758944" y="3706685"/>
            <a:ext cx="848917" cy="617670"/>
          </a:xfrm>
          <a:prstGeom prst="rect">
            <a:avLst/>
          </a:prstGeom>
          <a:noFill/>
          <a:ln>
            <a:noFill/>
          </a:ln>
        </p:spPr>
        <p:txBody>
          <a:bodyPr wrap="square" rtlCol="0">
            <a:spAutoFit/>
          </a:bodyPr>
          <a:lstStyle>
            <a:defPPr>
              <a:defRPr lang="en-US"/>
            </a:defPPr>
            <a:lvl1pPr marR="0" lvl="0" indent="0" algn="ctr" defTabSz="-635"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defRPr>
            </a:lvl1pPr>
          </a:lstStyle>
          <a:p>
            <a:pPr marL="0" marR="0" lvl="0" indent="0" algn="ctr" defTabSz="-635" rtl="0" eaLnBrk="1" fontAlgn="auto" latinLnBrk="0" hangingPunct="1">
              <a:lnSpc>
                <a:spcPct val="80000"/>
              </a:lnSpc>
              <a:spcBef>
                <a:spcPts val="0"/>
              </a:spcBef>
              <a:spcAft>
                <a:spcPts val="0"/>
              </a:spcAft>
              <a:buClrTx/>
              <a:buSzTx/>
              <a:buFontTx/>
              <a:buNone/>
              <a:tabLst/>
              <a:defRPr/>
            </a:pPr>
            <a:r>
              <a:rPr kumimoji="0" lang="en-US" altLang="zh-CN" sz="4267" b="0" i="0" u="none" strike="noStrike" kern="0" cap="none" spc="0" normalizeH="0" baseline="0" noProof="0">
                <a:ln w="18415" cmpd="sng">
                  <a:noFill/>
                  <a:prstDash val="solid"/>
                </a:ln>
                <a:solidFill>
                  <a:srgbClr val="046FB6">
                    <a:lumMod val="75000"/>
                  </a:srgbClr>
                </a:soli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C</a:t>
            </a:r>
            <a:endParaRPr kumimoji="0" lang="zh-CN" altLang="en-US" sz="4267" b="0" i="0" u="none" strike="noStrike" kern="0" cap="none" spc="0" normalizeH="0" baseline="0" noProof="0">
              <a:ln w="18415" cmpd="sng">
                <a:noFill/>
                <a:prstDash val="solid"/>
              </a:ln>
              <a:solidFill>
                <a:srgbClr val="046FB6">
                  <a:lumMod val="75000"/>
                </a:srgbClr>
              </a:solidFill>
              <a:effectLst/>
              <a:uLnTx/>
              <a:uFillTx/>
              <a:latin typeface="Arial Rounded MT Bold" panose="020F0704030504030204" pitchFamily="34" charset="0"/>
              <a:ea typeface="微软雅黑" panose="020B0503020204020204" pitchFamily="34" charset="-122"/>
              <a:cs typeface="Times New Roman" panose="02020603050405020304" pitchFamily="18" charset="0"/>
            </a:endParaRPr>
          </a:p>
        </p:txBody>
      </p:sp>
      <p:grpSp>
        <p:nvGrpSpPr>
          <p:cNvPr id="42" name="组合 41"/>
          <p:cNvGrpSpPr/>
          <p:nvPr/>
        </p:nvGrpSpPr>
        <p:grpSpPr>
          <a:xfrm>
            <a:off x="9144879" y="2726597"/>
            <a:ext cx="570427" cy="654372"/>
            <a:chOff x="6992701" y="2070476"/>
            <a:chExt cx="427820" cy="490779"/>
          </a:xfrm>
        </p:grpSpPr>
        <p:sp>
          <p:nvSpPr>
            <p:cNvPr id="43" name="椭圆 2"/>
            <p:cNvSpPr/>
            <p:nvPr/>
          </p:nvSpPr>
          <p:spPr>
            <a:xfrm flipV="1">
              <a:off x="6992701" y="2400822"/>
              <a:ext cx="427820" cy="160433"/>
            </a:xfrm>
            <a:custGeom>
              <a:avLst/>
              <a:gdLst>
                <a:gd name="connsiteX0" fmla="*/ 648072 w 739512"/>
                <a:gd name="connsiteY0" fmla="*/ 0 h 324036"/>
                <a:gd name="connsiteX1" fmla="*/ 324036 w 739512"/>
                <a:gd name="connsiteY1" fmla="*/ 324036 h 324036"/>
                <a:gd name="connsiteX2" fmla="*/ 0 w 739512"/>
                <a:gd name="connsiteY2" fmla="*/ 0 h 324036"/>
                <a:gd name="connsiteX3" fmla="*/ 739512 w 739512"/>
                <a:gd name="connsiteY3" fmla="*/ 91440 h 324036"/>
                <a:gd name="connsiteX0-1" fmla="*/ 648072 w 648072"/>
                <a:gd name="connsiteY0-2" fmla="*/ 0 h 324036"/>
                <a:gd name="connsiteX1-3" fmla="*/ 324036 w 648072"/>
                <a:gd name="connsiteY1-4" fmla="*/ 324036 h 324036"/>
                <a:gd name="connsiteX2-5" fmla="*/ 0 w 648072"/>
                <a:gd name="connsiteY2-6" fmla="*/ 0 h 324036"/>
              </a:gdLst>
              <a:ahLst/>
              <a:cxnLst>
                <a:cxn ang="0">
                  <a:pos x="connsiteX0-1" y="connsiteY0-2"/>
                </a:cxn>
                <a:cxn ang="0">
                  <a:pos x="connsiteX1-3" y="connsiteY1-4"/>
                </a:cxn>
                <a:cxn ang="0">
                  <a:pos x="connsiteX2-5" y="connsiteY2-6"/>
                </a:cxn>
              </a:cxnLst>
              <a:rect l="l" t="t" r="r" b="b"/>
              <a:pathLst>
                <a:path w="648072" h="324036">
                  <a:moveTo>
                    <a:pt x="648072" y="0"/>
                  </a:moveTo>
                  <a:cubicBezTo>
                    <a:pt x="648072" y="178960"/>
                    <a:pt x="502996" y="324036"/>
                    <a:pt x="324036" y="324036"/>
                  </a:cubicBezTo>
                  <a:cubicBezTo>
                    <a:pt x="145076" y="324036"/>
                    <a:pt x="0" y="178960"/>
                    <a:pt x="0" y="0"/>
                  </a:cubicBezTo>
                </a:path>
              </a:pathLst>
            </a:custGeom>
            <a:noFill/>
            <a:ln w="25400" cap="flat" cmpd="sng" algn="ctr">
              <a:solidFill>
                <a:schemeClr val="bg1">
                  <a:lumMod val="85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panose="020F0502020204030204"/>
                <a:ea typeface="微软雅黑" panose="020B0503020204020204" pitchFamily="34" charset="-122"/>
                <a:cs typeface="+mn-cs"/>
              </a:endParaRPr>
            </a:p>
          </p:txBody>
        </p:sp>
        <p:cxnSp>
          <p:nvCxnSpPr>
            <p:cNvPr id="44" name="直接连接符 43"/>
            <p:cNvCxnSpPr/>
            <p:nvPr/>
          </p:nvCxnSpPr>
          <p:spPr>
            <a:xfrm flipV="1">
              <a:off x="7206614" y="2070476"/>
              <a:ext cx="1" cy="320866"/>
            </a:xfrm>
            <a:prstGeom prst="line">
              <a:avLst/>
            </a:prstGeom>
            <a:noFill/>
            <a:ln w="25400" cap="flat" cmpd="sng" algn="ctr">
              <a:solidFill>
                <a:schemeClr val="bg1">
                  <a:lumMod val="85000"/>
                </a:schemeClr>
              </a:solidFill>
              <a:prstDash val="sysDash"/>
              <a:headEnd type="none" w="med" len="med"/>
              <a:tailEnd type="oval" w="med" len="med"/>
            </a:ln>
            <a:effectLst/>
          </p:spPr>
        </p:cxnSp>
      </p:grpSp>
      <p:sp>
        <p:nvSpPr>
          <p:cNvPr id="45" name="TextBox 44"/>
          <p:cNvSpPr txBox="1"/>
          <p:nvPr/>
        </p:nvSpPr>
        <p:spPr>
          <a:xfrm flipH="1">
            <a:off x="9007107" y="3199895"/>
            <a:ext cx="848917" cy="617670"/>
          </a:xfrm>
          <a:prstGeom prst="rect">
            <a:avLst/>
          </a:prstGeom>
          <a:noFill/>
        </p:spPr>
        <p:txBody>
          <a:bodyPr wrap="square" rtlCol="0">
            <a:spAutoFit/>
          </a:bodyPr>
          <a:lstStyle>
            <a:defPPr>
              <a:defRPr lang="en-US"/>
            </a:defPPr>
            <a:lvl1pPr marR="0" lvl="0" indent="0" algn="ctr" defTabSz="-635"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defRPr>
            </a:lvl1pPr>
          </a:lstStyle>
          <a:p>
            <a:pPr marL="0" marR="0" lvl="0" indent="0" algn="ctr" defTabSz="-635" rtl="0" eaLnBrk="1" fontAlgn="auto" latinLnBrk="0" hangingPunct="1">
              <a:lnSpc>
                <a:spcPct val="80000"/>
              </a:lnSpc>
              <a:spcBef>
                <a:spcPts val="0"/>
              </a:spcBef>
              <a:spcAft>
                <a:spcPts val="0"/>
              </a:spcAft>
              <a:buClrTx/>
              <a:buSzTx/>
              <a:buFontTx/>
              <a:buNone/>
              <a:tabLst/>
              <a:defRPr/>
            </a:pPr>
            <a:r>
              <a:rPr kumimoji="0" lang="en-US" altLang="zh-CN" sz="4267" b="0" i="0" u="none" strike="noStrike" kern="0" cap="none" spc="0" normalizeH="0" baseline="0" noProof="0">
                <a:ln w="18415" cmpd="sng">
                  <a:noFill/>
                  <a:prstDash val="solid"/>
                </a:ln>
                <a:solidFill>
                  <a:srgbClr val="046FB6">
                    <a:lumMod val="75000"/>
                  </a:srgbClr>
                </a:soli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D</a:t>
            </a:r>
            <a:endParaRPr kumimoji="0" lang="zh-CN" altLang="en-US" sz="4267" b="0" i="0" u="none" strike="noStrike" kern="0" cap="none" spc="0" normalizeH="0" baseline="0" noProof="0">
              <a:ln w="18415" cmpd="sng">
                <a:noFill/>
                <a:prstDash val="solid"/>
              </a:ln>
              <a:solidFill>
                <a:srgbClr val="046FB6">
                  <a:lumMod val="75000"/>
                </a:srgbClr>
              </a:solidFill>
              <a:effectLst/>
              <a:uLnTx/>
              <a:uFillTx/>
              <a:latin typeface="Arial Rounded MT Bold" panose="020F0704030504030204" pitchFamily="34" charset="0"/>
              <a:ea typeface="微软雅黑" panose="020B0503020204020204" pitchFamily="34" charset="-122"/>
              <a:cs typeface="Times New Roman" panose="02020603050405020304" pitchFamily="18" charset="0"/>
            </a:endParaRPr>
          </a:p>
        </p:txBody>
      </p:sp>
      <p:sp>
        <p:nvSpPr>
          <p:cNvPr id="46" name="TextBox 45"/>
          <p:cNvSpPr txBox="1"/>
          <p:nvPr/>
        </p:nvSpPr>
        <p:spPr>
          <a:xfrm>
            <a:off x="1086448" y="4767265"/>
            <a:ext cx="3178097" cy="67012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3200" b="0" i="0" u="none" strike="noStrike" kern="0" cap="none" spc="0" normalizeH="0" baseline="0" noProof="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cs"/>
              </a:rPr>
              <a:t>钢材形状、特性</a:t>
            </a:r>
            <a:endParaRPr kumimoji="0" lang="en-US" altLang="zh-CN" sz="3200" b="0" i="0" u="none" strike="noStrike" kern="0" cap="none" spc="0" normalizeH="0" baseline="0" noProof="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47" name="TextBox 46"/>
          <p:cNvSpPr txBox="1"/>
          <p:nvPr/>
        </p:nvSpPr>
        <p:spPr>
          <a:xfrm>
            <a:off x="3070121" y="2068019"/>
            <a:ext cx="3667035" cy="766428"/>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3733" b="0" i="0" u="none" strike="noStrike" kern="0" cap="none" spc="0" normalizeH="0" baseline="0" noProof="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cs"/>
              </a:rPr>
              <a:t>及时性、限时性</a:t>
            </a:r>
            <a:endParaRPr kumimoji="0" lang="en-US" altLang="zh-CN" sz="3733" b="0" i="0" u="none" strike="noStrike" kern="0" cap="none" spc="0" normalizeH="0" baseline="0" noProof="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48" name="TextBox 47"/>
          <p:cNvSpPr txBox="1"/>
          <p:nvPr/>
        </p:nvSpPr>
        <p:spPr>
          <a:xfrm>
            <a:off x="5587576" y="4719466"/>
            <a:ext cx="3178097" cy="573875"/>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2667" b="0" i="0" u="none" strike="noStrike" kern="0" cap="none" spc="0" normalizeH="0" baseline="0" noProof="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cs"/>
              </a:rPr>
              <a:t>四桥车、拖车等等</a:t>
            </a:r>
            <a:endParaRPr kumimoji="0" lang="en-US" altLang="zh-CN" sz="2667" b="0" i="0" u="none" strike="noStrike" kern="0" cap="none" spc="0" normalizeH="0" baseline="0" noProof="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49" name="TextBox 48"/>
          <p:cNvSpPr txBox="1"/>
          <p:nvPr/>
        </p:nvSpPr>
        <p:spPr>
          <a:xfrm>
            <a:off x="7645977" y="1795909"/>
            <a:ext cx="3823571" cy="1310295"/>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3200" b="0" i="0" u="none" strike="noStrike" kern="0" cap="none" spc="0" normalizeH="0" baseline="0" noProof="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cs"/>
              </a:rPr>
              <a:t>道路状况与单位公里油耗、过路费</a:t>
            </a:r>
            <a:endParaRPr kumimoji="0" lang="en-US" altLang="zh-CN" sz="3200" b="0" i="0" u="none" strike="noStrike" kern="0" cap="none" spc="0" normalizeH="0" baseline="0" noProof="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50" name="椭圆 3"/>
          <p:cNvSpPr/>
          <p:nvPr/>
        </p:nvSpPr>
        <p:spPr>
          <a:xfrm>
            <a:off x="3526448" y="3569235"/>
            <a:ext cx="2754385" cy="761767"/>
          </a:xfrm>
          <a:custGeom>
            <a:avLst/>
            <a:gdLst>
              <a:gd name="connsiteX0" fmla="*/ 1819599 w 2302409"/>
              <a:gd name="connsiteY0" fmla="*/ 0 h 943122"/>
              <a:gd name="connsiteX1" fmla="*/ 2302409 w 2302409"/>
              <a:gd name="connsiteY1" fmla="*/ 391014 h 943122"/>
              <a:gd name="connsiteX2" fmla="*/ 1154885 w 2302409"/>
              <a:gd name="connsiteY2" fmla="*/ 943088 h 943122"/>
              <a:gd name="connsiteX3" fmla="*/ 0 w 2302409"/>
              <a:gd name="connsiteY3" fmla="*/ 406582 h 943122"/>
              <a:gd name="connsiteX4" fmla="*/ 459006 w 2302409"/>
              <a:gd name="connsiteY4" fmla="*/ 19413 h 943122"/>
              <a:gd name="connsiteX5" fmla="*/ 1150684 w 2302409"/>
              <a:gd name="connsiteY5" fmla="*/ 321815 h 943122"/>
              <a:gd name="connsiteX6" fmla="*/ 1819599 w 2302409"/>
              <a:gd name="connsiteY6" fmla="*/ 0 h 943122"/>
              <a:gd name="connsiteX0-1" fmla="*/ 1856544 w 2302409"/>
              <a:gd name="connsiteY0-2" fmla="*/ 1264 h 923709"/>
              <a:gd name="connsiteX1-3" fmla="*/ 2302409 w 2302409"/>
              <a:gd name="connsiteY1-4" fmla="*/ 371601 h 923709"/>
              <a:gd name="connsiteX2-5" fmla="*/ 1154885 w 2302409"/>
              <a:gd name="connsiteY2-6" fmla="*/ 923675 h 923709"/>
              <a:gd name="connsiteX3-7" fmla="*/ 0 w 2302409"/>
              <a:gd name="connsiteY3-8" fmla="*/ 387169 h 923709"/>
              <a:gd name="connsiteX4-9" fmla="*/ 459006 w 2302409"/>
              <a:gd name="connsiteY4-10" fmla="*/ 0 h 923709"/>
              <a:gd name="connsiteX5-11" fmla="*/ 1150684 w 2302409"/>
              <a:gd name="connsiteY5-12" fmla="*/ 302402 h 923709"/>
              <a:gd name="connsiteX6-13" fmla="*/ 1856544 w 2302409"/>
              <a:gd name="connsiteY6-14" fmla="*/ 1264 h 923709"/>
              <a:gd name="connsiteX0-15" fmla="*/ 1828835 w 2274700"/>
              <a:gd name="connsiteY0-16" fmla="*/ 1264 h 923747"/>
              <a:gd name="connsiteX1-17" fmla="*/ 2274700 w 2274700"/>
              <a:gd name="connsiteY1-18" fmla="*/ 371601 h 923747"/>
              <a:gd name="connsiteX2-19" fmla="*/ 1127176 w 2274700"/>
              <a:gd name="connsiteY2-20" fmla="*/ 923675 h 923747"/>
              <a:gd name="connsiteX3-21" fmla="*/ 0 w 2274700"/>
              <a:gd name="connsiteY3-22" fmla="*/ 397509 h 923747"/>
              <a:gd name="connsiteX4-23" fmla="*/ 431297 w 2274700"/>
              <a:gd name="connsiteY4-24" fmla="*/ 0 h 923747"/>
              <a:gd name="connsiteX5-25" fmla="*/ 1122975 w 2274700"/>
              <a:gd name="connsiteY5-26" fmla="*/ 302402 h 923747"/>
              <a:gd name="connsiteX6-27" fmla="*/ 1828835 w 2274700"/>
              <a:gd name="connsiteY6-28" fmla="*/ 1264 h 923747"/>
              <a:gd name="connsiteX0-29" fmla="*/ 1828835 w 2237755"/>
              <a:gd name="connsiteY0-30" fmla="*/ 1264 h 923747"/>
              <a:gd name="connsiteX1-31" fmla="*/ 2237755 w 2237755"/>
              <a:gd name="connsiteY1-32" fmla="*/ 371601 h 923747"/>
              <a:gd name="connsiteX2-33" fmla="*/ 1127176 w 2237755"/>
              <a:gd name="connsiteY2-34" fmla="*/ 923675 h 923747"/>
              <a:gd name="connsiteX3-35" fmla="*/ 0 w 2237755"/>
              <a:gd name="connsiteY3-36" fmla="*/ 397509 h 923747"/>
              <a:gd name="connsiteX4-37" fmla="*/ 431297 w 2237755"/>
              <a:gd name="connsiteY4-38" fmla="*/ 0 h 923747"/>
              <a:gd name="connsiteX5-39" fmla="*/ 1122975 w 2237755"/>
              <a:gd name="connsiteY5-40" fmla="*/ 302402 h 923747"/>
              <a:gd name="connsiteX6-41" fmla="*/ 1828835 w 2237755"/>
              <a:gd name="connsiteY6-42" fmla="*/ 1264 h 923747"/>
              <a:gd name="connsiteX0-43" fmla="*/ 1828835 w 2237755"/>
              <a:gd name="connsiteY0-44" fmla="*/ 1264 h 923678"/>
              <a:gd name="connsiteX1-45" fmla="*/ 2237755 w 2237755"/>
              <a:gd name="connsiteY1-46" fmla="*/ 392279 h 923678"/>
              <a:gd name="connsiteX2-47" fmla="*/ 1127176 w 2237755"/>
              <a:gd name="connsiteY2-48" fmla="*/ 923675 h 923678"/>
              <a:gd name="connsiteX3-49" fmla="*/ 0 w 2237755"/>
              <a:gd name="connsiteY3-50" fmla="*/ 397509 h 923678"/>
              <a:gd name="connsiteX4-51" fmla="*/ 431297 w 2237755"/>
              <a:gd name="connsiteY4-52" fmla="*/ 0 h 923678"/>
              <a:gd name="connsiteX5-53" fmla="*/ 1122975 w 2237755"/>
              <a:gd name="connsiteY5-54" fmla="*/ 302402 h 923678"/>
              <a:gd name="connsiteX6-55" fmla="*/ 1828835 w 2237755"/>
              <a:gd name="connsiteY6-56" fmla="*/ 1264 h 9236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237755" h="923678">
                <a:moveTo>
                  <a:pt x="1828835" y="1264"/>
                </a:moveTo>
                <a:lnTo>
                  <a:pt x="2237755" y="392279"/>
                </a:lnTo>
                <a:cubicBezTo>
                  <a:pt x="1957146" y="738766"/>
                  <a:pt x="1500135" y="922803"/>
                  <a:pt x="1127176" y="923675"/>
                </a:cubicBezTo>
                <a:cubicBezTo>
                  <a:pt x="754217" y="924547"/>
                  <a:pt x="285269" y="740170"/>
                  <a:pt x="0" y="397509"/>
                </a:cubicBezTo>
                <a:cubicBezTo>
                  <a:pt x="159159" y="265007"/>
                  <a:pt x="272138" y="132502"/>
                  <a:pt x="431297" y="0"/>
                </a:cubicBezTo>
                <a:cubicBezTo>
                  <a:pt x="597587" y="199744"/>
                  <a:pt x="890052" y="302191"/>
                  <a:pt x="1122975" y="302402"/>
                </a:cubicBezTo>
                <a:cubicBezTo>
                  <a:pt x="1355898" y="302613"/>
                  <a:pt x="1665262" y="203238"/>
                  <a:pt x="1828835" y="1264"/>
                </a:cubicBezTo>
                <a:close/>
              </a:path>
            </a:pathLst>
          </a:custGeom>
          <a:solidFill>
            <a:srgbClr val="0070C0"/>
          </a:solidFill>
          <a:ln w="25400" cap="flat" cmpd="sng" algn="ctr">
            <a:noFill/>
            <a:prstDash val="solid"/>
          </a:ln>
          <a:effectLst/>
        </p:spPr>
        <p:txBody>
          <a:bodyPr lIns="0" tIns="24000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667"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运输期限</a:t>
            </a:r>
          </a:p>
        </p:txBody>
      </p:sp>
      <p:sp>
        <p:nvSpPr>
          <p:cNvPr id="51" name="空心弧 50"/>
          <p:cNvSpPr/>
          <p:nvPr/>
        </p:nvSpPr>
        <p:spPr>
          <a:xfrm>
            <a:off x="5294629" y="3126571"/>
            <a:ext cx="3667035" cy="2456995"/>
          </a:xfrm>
          <a:prstGeom prst="blockArc">
            <a:avLst>
              <a:gd name="adj1" fmla="val 13186668"/>
              <a:gd name="adj2" fmla="val 19259822"/>
              <a:gd name="adj3" fmla="val 20854"/>
            </a:avLst>
          </a:prstGeom>
          <a:solidFill>
            <a:srgbClr val="0070C0"/>
          </a:solidFill>
          <a:ln w="25400" cap="flat" cmpd="sng" algn="ctr">
            <a:noFill/>
            <a:prstDash val="solid"/>
          </a:ln>
          <a:effectLst/>
        </p:spPr>
        <p:txBody>
          <a:bodyPr lIns="0" tIns="0" rIns="0" bIns="24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667"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运输工具</a:t>
            </a:r>
            <a:endParaRPr kumimoji="0" lang="en-US" sz="2667"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52" name="椭圆 3"/>
          <p:cNvSpPr/>
          <p:nvPr/>
        </p:nvSpPr>
        <p:spPr>
          <a:xfrm>
            <a:off x="8143140" y="3441163"/>
            <a:ext cx="2754385" cy="1033840"/>
          </a:xfrm>
          <a:custGeom>
            <a:avLst/>
            <a:gdLst>
              <a:gd name="connsiteX0" fmla="*/ 1819599 w 2302409"/>
              <a:gd name="connsiteY0" fmla="*/ 0 h 943122"/>
              <a:gd name="connsiteX1" fmla="*/ 2302409 w 2302409"/>
              <a:gd name="connsiteY1" fmla="*/ 391014 h 943122"/>
              <a:gd name="connsiteX2" fmla="*/ 1154885 w 2302409"/>
              <a:gd name="connsiteY2" fmla="*/ 943088 h 943122"/>
              <a:gd name="connsiteX3" fmla="*/ 0 w 2302409"/>
              <a:gd name="connsiteY3" fmla="*/ 406582 h 943122"/>
              <a:gd name="connsiteX4" fmla="*/ 459006 w 2302409"/>
              <a:gd name="connsiteY4" fmla="*/ 19413 h 943122"/>
              <a:gd name="connsiteX5" fmla="*/ 1150684 w 2302409"/>
              <a:gd name="connsiteY5" fmla="*/ 321815 h 943122"/>
              <a:gd name="connsiteX6" fmla="*/ 1819599 w 2302409"/>
              <a:gd name="connsiteY6" fmla="*/ 0 h 943122"/>
              <a:gd name="connsiteX0-1" fmla="*/ 1856544 w 2302409"/>
              <a:gd name="connsiteY0-2" fmla="*/ 1264 h 923709"/>
              <a:gd name="connsiteX1-3" fmla="*/ 2302409 w 2302409"/>
              <a:gd name="connsiteY1-4" fmla="*/ 371601 h 923709"/>
              <a:gd name="connsiteX2-5" fmla="*/ 1154885 w 2302409"/>
              <a:gd name="connsiteY2-6" fmla="*/ 923675 h 923709"/>
              <a:gd name="connsiteX3-7" fmla="*/ 0 w 2302409"/>
              <a:gd name="connsiteY3-8" fmla="*/ 387169 h 923709"/>
              <a:gd name="connsiteX4-9" fmla="*/ 459006 w 2302409"/>
              <a:gd name="connsiteY4-10" fmla="*/ 0 h 923709"/>
              <a:gd name="connsiteX5-11" fmla="*/ 1150684 w 2302409"/>
              <a:gd name="connsiteY5-12" fmla="*/ 302402 h 923709"/>
              <a:gd name="connsiteX6-13" fmla="*/ 1856544 w 2302409"/>
              <a:gd name="connsiteY6-14" fmla="*/ 1264 h 923709"/>
              <a:gd name="connsiteX0-15" fmla="*/ 1828835 w 2274700"/>
              <a:gd name="connsiteY0-16" fmla="*/ 1264 h 923747"/>
              <a:gd name="connsiteX1-17" fmla="*/ 2274700 w 2274700"/>
              <a:gd name="connsiteY1-18" fmla="*/ 371601 h 923747"/>
              <a:gd name="connsiteX2-19" fmla="*/ 1127176 w 2274700"/>
              <a:gd name="connsiteY2-20" fmla="*/ 923675 h 923747"/>
              <a:gd name="connsiteX3-21" fmla="*/ 0 w 2274700"/>
              <a:gd name="connsiteY3-22" fmla="*/ 397509 h 923747"/>
              <a:gd name="connsiteX4-23" fmla="*/ 431297 w 2274700"/>
              <a:gd name="connsiteY4-24" fmla="*/ 0 h 923747"/>
              <a:gd name="connsiteX5-25" fmla="*/ 1122975 w 2274700"/>
              <a:gd name="connsiteY5-26" fmla="*/ 302402 h 923747"/>
              <a:gd name="connsiteX6-27" fmla="*/ 1828835 w 2274700"/>
              <a:gd name="connsiteY6-28" fmla="*/ 1264 h 923747"/>
              <a:gd name="connsiteX0-29" fmla="*/ 1828835 w 2237755"/>
              <a:gd name="connsiteY0-30" fmla="*/ 1264 h 923747"/>
              <a:gd name="connsiteX1-31" fmla="*/ 2237755 w 2237755"/>
              <a:gd name="connsiteY1-32" fmla="*/ 371601 h 923747"/>
              <a:gd name="connsiteX2-33" fmla="*/ 1127176 w 2237755"/>
              <a:gd name="connsiteY2-34" fmla="*/ 923675 h 923747"/>
              <a:gd name="connsiteX3-35" fmla="*/ 0 w 2237755"/>
              <a:gd name="connsiteY3-36" fmla="*/ 397509 h 923747"/>
              <a:gd name="connsiteX4-37" fmla="*/ 431297 w 2237755"/>
              <a:gd name="connsiteY4-38" fmla="*/ 0 h 923747"/>
              <a:gd name="connsiteX5-39" fmla="*/ 1122975 w 2237755"/>
              <a:gd name="connsiteY5-40" fmla="*/ 302402 h 923747"/>
              <a:gd name="connsiteX6-41" fmla="*/ 1828835 w 2237755"/>
              <a:gd name="connsiteY6-42" fmla="*/ 1264 h 923747"/>
              <a:gd name="connsiteX0-43" fmla="*/ 1828835 w 2237755"/>
              <a:gd name="connsiteY0-44" fmla="*/ 1264 h 923678"/>
              <a:gd name="connsiteX1-45" fmla="*/ 2237755 w 2237755"/>
              <a:gd name="connsiteY1-46" fmla="*/ 392279 h 923678"/>
              <a:gd name="connsiteX2-47" fmla="*/ 1127176 w 2237755"/>
              <a:gd name="connsiteY2-48" fmla="*/ 923675 h 923678"/>
              <a:gd name="connsiteX3-49" fmla="*/ 0 w 2237755"/>
              <a:gd name="connsiteY3-50" fmla="*/ 397509 h 923678"/>
              <a:gd name="connsiteX4-51" fmla="*/ 431297 w 2237755"/>
              <a:gd name="connsiteY4-52" fmla="*/ 0 h 923678"/>
              <a:gd name="connsiteX5-53" fmla="*/ 1122975 w 2237755"/>
              <a:gd name="connsiteY5-54" fmla="*/ 302402 h 923678"/>
              <a:gd name="connsiteX6-55" fmla="*/ 1828835 w 2237755"/>
              <a:gd name="connsiteY6-56" fmla="*/ 1264 h 9236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237755" h="923678">
                <a:moveTo>
                  <a:pt x="1828835" y="1264"/>
                </a:moveTo>
                <a:lnTo>
                  <a:pt x="2237755" y="392279"/>
                </a:lnTo>
                <a:cubicBezTo>
                  <a:pt x="1957146" y="738766"/>
                  <a:pt x="1500135" y="922803"/>
                  <a:pt x="1127176" y="923675"/>
                </a:cubicBezTo>
                <a:cubicBezTo>
                  <a:pt x="754217" y="924547"/>
                  <a:pt x="285269" y="740170"/>
                  <a:pt x="0" y="397509"/>
                </a:cubicBezTo>
                <a:cubicBezTo>
                  <a:pt x="159159" y="265007"/>
                  <a:pt x="272138" y="132502"/>
                  <a:pt x="431297" y="0"/>
                </a:cubicBezTo>
                <a:cubicBezTo>
                  <a:pt x="597587" y="199744"/>
                  <a:pt x="890052" y="302191"/>
                  <a:pt x="1122975" y="302402"/>
                </a:cubicBezTo>
                <a:cubicBezTo>
                  <a:pt x="1355898" y="302613"/>
                  <a:pt x="1665262" y="203238"/>
                  <a:pt x="1828835" y="1264"/>
                </a:cubicBezTo>
                <a:close/>
              </a:path>
            </a:pathLst>
          </a:custGeom>
          <a:solidFill>
            <a:srgbClr val="0070C0"/>
          </a:solidFill>
          <a:ln w="25400" cap="flat" cmpd="sng" algn="ctr">
            <a:noFill/>
            <a:prstDash val="solid"/>
          </a:ln>
          <a:effectLst/>
        </p:spPr>
        <p:txBody>
          <a:bodyPr lIns="0" tIns="24000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667"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路线时间、金钱成本</a:t>
            </a:r>
          </a:p>
        </p:txBody>
      </p:sp>
    </p:spTree>
    <p:extLst>
      <p:ext uri="{BB962C8B-B14F-4D97-AF65-F5344CB8AC3E}">
        <p14:creationId xmlns:p14="http://schemas.microsoft.com/office/powerpoint/2010/main" val="890155009"/>
      </p:ext>
    </p:extLst>
  </p:cSld>
  <p:clrMapOvr>
    <a:masterClrMapping/>
  </p:clrMapOvr>
  <mc:AlternateContent xmlns:mc="http://schemas.openxmlformats.org/markup-compatibility/2006" xmlns:p14="http://schemas.microsoft.com/office/powerpoint/2010/main">
    <mc:Choice Requires="p14">
      <p:transition spd="slow" p14:dur="1600" advClick="0" advTm="10000">
        <p14:prism isInverted="1"/>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heel(4)">
                                      <p:cBhvr>
                                        <p:cTn id="7" dur="1000"/>
                                        <p:tgtEl>
                                          <p:spTgt spid="28"/>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fltVal val="0"/>
                                          </p:val>
                                        </p:tav>
                                        <p:tav tm="100000">
                                          <p:val>
                                            <p:strVal val="#ppt_h"/>
                                          </p:val>
                                        </p:tav>
                                      </p:tavLst>
                                    </p:anim>
                                    <p:animEffect transition="in" filter="fade">
                                      <p:cBhvr>
                                        <p:cTn id="17" dur="500"/>
                                        <p:tgtEl>
                                          <p:spTgt spid="33"/>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up)">
                                      <p:cBhvr>
                                        <p:cTn id="21" dur="500"/>
                                        <p:tgtEl>
                                          <p:spTgt spid="30"/>
                                        </p:tgtEl>
                                      </p:cBhvr>
                                    </p:animEffect>
                                  </p:childTnLst>
                                </p:cTn>
                              </p:par>
                            </p:childTnLst>
                          </p:cTn>
                        </p:par>
                        <p:par>
                          <p:cTn id="22" fill="hold">
                            <p:stCondLst>
                              <p:cond delay="2500"/>
                            </p:stCondLst>
                            <p:childTnLst>
                              <p:par>
                                <p:cTn id="23" presetID="2" presetClass="entr" presetSubtype="4" fill="hold" grpId="0" nodeType="after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1+#ppt_h/2"/>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left)">
                                      <p:cBhvr>
                                        <p:cTn id="30" dur="500"/>
                                        <p:tgtEl>
                                          <p:spTgt spid="50"/>
                                        </p:tgtEl>
                                      </p:cBhvr>
                                    </p:animEffect>
                                  </p:childTnLst>
                                </p:cTn>
                              </p:par>
                            </p:childTnLst>
                          </p:cTn>
                        </p:par>
                        <p:par>
                          <p:cTn id="31" fill="hold">
                            <p:stCondLst>
                              <p:cond delay="3500"/>
                            </p:stCondLst>
                            <p:childTnLst>
                              <p:par>
                                <p:cTn id="32" presetID="53" presetClass="entr" presetSubtype="16"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p:cTn id="34" dur="500" fill="hold"/>
                                        <p:tgtEl>
                                          <p:spTgt spid="37"/>
                                        </p:tgtEl>
                                        <p:attrNameLst>
                                          <p:attrName>ppt_w</p:attrName>
                                        </p:attrNameLst>
                                      </p:cBhvr>
                                      <p:tavLst>
                                        <p:tav tm="0">
                                          <p:val>
                                            <p:fltVal val="0"/>
                                          </p:val>
                                        </p:tav>
                                        <p:tav tm="100000">
                                          <p:val>
                                            <p:strVal val="#ppt_w"/>
                                          </p:val>
                                        </p:tav>
                                      </p:tavLst>
                                    </p:anim>
                                    <p:anim calcmode="lin" valueType="num">
                                      <p:cBhvr>
                                        <p:cTn id="35" dur="500" fill="hold"/>
                                        <p:tgtEl>
                                          <p:spTgt spid="37"/>
                                        </p:tgtEl>
                                        <p:attrNameLst>
                                          <p:attrName>ppt_h</p:attrName>
                                        </p:attrNameLst>
                                      </p:cBhvr>
                                      <p:tavLst>
                                        <p:tav tm="0">
                                          <p:val>
                                            <p:fltVal val="0"/>
                                          </p:val>
                                        </p:tav>
                                        <p:tav tm="100000">
                                          <p:val>
                                            <p:strVal val="#ppt_h"/>
                                          </p:val>
                                        </p:tav>
                                      </p:tavLst>
                                    </p:anim>
                                    <p:animEffect transition="in" filter="fade">
                                      <p:cBhvr>
                                        <p:cTn id="36" dur="500"/>
                                        <p:tgtEl>
                                          <p:spTgt spid="37"/>
                                        </p:tgtEl>
                                      </p:cBhvr>
                                    </p:animEffect>
                                  </p:childTnLst>
                                </p:cTn>
                              </p:par>
                            </p:childTnLst>
                          </p:cTn>
                        </p:par>
                        <p:par>
                          <p:cTn id="37" fill="hold">
                            <p:stCondLst>
                              <p:cond delay="4000"/>
                            </p:stCondLst>
                            <p:childTnLst>
                              <p:par>
                                <p:cTn id="38" presetID="22" presetClass="entr" presetSubtype="4"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childTnLst>
                          </p:cTn>
                        </p:par>
                        <p:par>
                          <p:cTn id="41" fill="hold">
                            <p:stCondLst>
                              <p:cond delay="4500"/>
                            </p:stCondLst>
                            <p:childTnLst>
                              <p:par>
                                <p:cTn id="42" presetID="2" presetClass="entr" presetSubtype="1" fill="hold" grpId="0" nodeType="afterEffect">
                                  <p:stCondLst>
                                    <p:cond delay="0"/>
                                  </p:stCondLst>
                                  <p:childTnLst>
                                    <p:set>
                                      <p:cBhvr>
                                        <p:cTn id="43" dur="1" fill="hold">
                                          <p:stCondLst>
                                            <p:cond delay="0"/>
                                          </p:stCondLst>
                                        </p:cTn>
                                        <p:tgtEl>
                                          <p:spTgt spid="47"/>
                                        </p:tgtEl>
                                        <p:attrNameLst>
                                          <p:attrName>style.visibility</p:attrName>
                                        </p:attrNameLst>
                                      </p:cBhvr>
                                      <p:to>
                                        <p:strVal val="visible"/>
                                      </p:to>
                                    </p:set>
                                    <p:anim calcmode="lin" valueType="num">
                                      <p:cBhvr additive="base">
                                        <p:cTn id="44" dur="500" fill="hold"/>
                                        <p:tgtEl>
                                          <p:spTgt spid="47"/>
                                        </p:tgtEl>
                                        <p:attrNameLst>
                                          <p:attrName>ppt_x</p:attrName>
                                        </p:attrNameLst>
                                      </p:cBhvr>
                                      <p:tavLst>
                                        <p:tav tm="0">
                                          <p:val>
                                            <p:strVal val="#ppt_x"/>
                                          </p:val>
                                        </p:tav>
                                        <p:tav tm="100000">
                                          <p:val>
                                            <p:strVal val="#ppt_x"/>
                                          </p:val>
                                        </p:tav>
                                      </p:tavLst>
                                    </p:anim>
                                    <p:anim calcmode="lin" valueType="num">
                                      <p:cBhvr additive="base">
                                        <p:cTn id="45" dur="500" fill="hold"/>
                                        <p:tgtEl>
                                          <p:spTgt spid="47"/>
                                        </p:tgtEl>
                                        <p:attrNameLst>
                                          <p:attrName>ppt_y</p:attrName>
                                        </p:attrNameLst>
                                      </p:cBhvr>
                                      <p:tavLst>
                                        <p:tav tm="0">
                                          <p:val>
                                            <p:strVal val="0-#ppt_h/2"/>
                                          </p:val>
                                        </p:tav>
                                        <p:tav tm="100000">
                                          <p:val>
                                            <p:strVal val="#ppt_y"/>
                                          </p:val>
                                        </p:tav>
                                      </p:tavLst>
                                    </p:anim>
                                  </p:childTnLst>
                                </p:cTn>
                              </p:par>
                            </p:childTnLst>
                          </p:cTn>
                        </p:par>
                        <p:par>
                          <p:cTn id="46" fill="hold">
                            <p:stCondLst>
                              <p:cond delay="5000"/>
                            </p:stCondLst>
                            <p:childTnLst>
                              <p:par>
                                <p:cTn id="47" presetID="22" presetClass="entr" presetSubtype="8"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left)">
                                      <p:cBhvr>
                                        <p:cTn id="49" dur="500"/>
                                        <p:tgtEl>
                                          <p:spTgt spid="51"/>
                                        </p:tgtEl>
                                      </p:cBhvr>
                                    </p:animEffect>
                                  </p:childTnLst>
                                </p:cTn>
                              </p:par>
                            </p:childTnLst>
                          </p:cTn>
                        </p:par>
                        <p:par>
                          <p:cTn id="50" fill="hold">
                            <p:stCondLst>
                              <p:cond delay="5500"/>
                            </p:stCondLst>
                            <p:childTnLst>
                              <p:par>
                                <p:cTn id="51" presetID="53" presetClass="entr" presetSubtype="16"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ppt_w</p:attrName>
                                        </p:attrNameLst>
                                      </p:cBhvr>
                                      <p:tavLst>
                                        <p:tav tm="0">
                                          <p:val>
                                            <p:fltVal val="0"/>
                                          </p:val>
                                        </p:tav>
                                        <p:tav tm="100000">
                                          <p:val>
                                            <p:strVal val="#ppt_w"/>
                                          </p:val>
                                        </p:tav>
                                      </p:tavLst>
                                    </p:anim>
                                    <p:anim calcmode="lin" valueType="num">
                                      <p:cBhvr>
                                        <p:cTn id="54" dur="500" fill="hold"/>
                                        <p:tgtEl>
                                          <p:spTgt spid="41"/>
                                        </p:tgtEl>
                                        <p:attrNameLst>
                                          <p:attrName>ppt_h</p:attrName>
                                        </p:attrNameLst>
                                      </p:cBhvr>
                                      <p:tavLst>
                                        <p:tav tm="0">
                                          <p:val>
                                            <p:fltVal val="0"/>
                                          </p:val>
                                        </p:tav>
                                        <p:tav tm="100000">
                                          <p:val>
                                            <p:strVal val="#ppt_h"/>
                                          </p:val>
                                        </p:tav>
                                      </p:tavLst>
                                    </p:anim>
                                    <p:animEffect transition="in" filter="fade">
                                      <p:cBhvr>
                                        <p:cTn id="55" dur="500"/>
                                        <p:tgtEl>
                                          <p:spTgt spid="41"/>
                                        </p:tgtEl>
                                      </p:cBhvr>
                                    </p:animEffect>
                                  </p:childTnLst>
                                </p:cTn>
                              </p:par>
                            </p:childTnLst>
                          </p:cTn>
                        </p:par>
                        <p:par>
                          <p:cTn id="56" fill="hold">
                            <p:stCondLst>
                              <p:cond delay="6000"/>
                            </p:stCondLst>
                            <p:childTnLst>
                              <p:par>
                                <p:cTn id="57" presetID="22" presetClass="entr" presetSubtype="1" fill="hold"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wipe(up)">
                                      <p:cBhvr>
                                        <p:cTn id="59" dur="500"/>
                                        <p:tgtEl>
                                          <p:spTgt spid="38"/>
                                        </p:tgtEl>
                                      </p:cBhvr>
                                    </p:animEffect>
                                  </p:childTnLst>
                                </p:cTn>
                              </p:par>
                            </p:childTnLst>
                          </p:cTn>
                        </p:par>
                        <p:par>
                          <p:cTn id="60" fill="hold">
                            <p:stCondLst>
                              <p:cond delay="6500"/>
                            </p:stCondLst>
                            <p:childTnLst>
                              <p:par>
                                <p:cTn id="61" presetID="2" presetClass="entr" presetSubtype="4" fill="hold" grpId="0" nodeType="afterEffect">
                                  <p:stCondLst>
                                    <p:cond delay="0"/>
                                  </p:stCondLst>
                                  <p:childTnLst>
                                    <p:set>
                                      <p:cBhvr>
                                        <p:cTn id="62" dur="1" fill="hold">
                                          <p:stCondLst>
                                            <p:cond delay="0"/>
                                          </p:stCondLst>
                                        </p:cTn>
                                        <p:tgtEl>
                                          <p:spTgt spid="48"/>
                                        </p:tgtEl>
                                        <p:attrNameLst>
                                          <p:attrName>style.visibility</p:attrName>
                                        </p:attrNameLst>
                                      </p:cBhvr>
                                      <p:to>
                                        <p:strVal val="visible"/>
                                      </p:to>
                                    </p:set>
                                    <p:anim calcmode="lin" valueType="num">
                                      <p:cBhvr additive="base">
                                        <p:cTn id="63" dur="500" fill="hold"/>
                                        <p:tgtEl>
                                          <p:spTgt spid="48"/>
                                        </p:tgtEl>
                                        <p:attrNameLst>
                                          <p:attrName>ppt_x</p:attrName>
                                        </p:attrNameLst>
                                      </p:cBhvr>
                                      <p:tavLst>
                                        <p:tav tm="0">
                                          <p:val>
                                            <p:strVal val="#ppt_x"/>
                                          </p:val>
                                        </p:tav>
                                        <p:tav tm="100000">
                                          <p:val>
                                            <p:strVal val="#ppt_x"/>
                                          </p:val>
                                        </p:tav>
                                      </p:tavLst>
                                    </p:anim>
                                    <p:anim calcmode="lin" valueType="num">
                                      <p:cBhvr additive="base">
                                        <p:cTn id="64" dur="500" fill="hold"/>
                                        <p:tgtEl>
                                          <p:spTgt spid="48"/>
                                        </p:tgtEl>
                                        <p:attrNameLst>
                                          <p:attrName>ppt_y</p:attrName>
                                        </p:attrNameLst>
                                      </p:cBhvr>
                                      <p:tavLst>
                                        <p:tav tm="0">
                                          <p:val>
                                            <p:strVal val="1+#ppt_h/2"/>
                                          </p:val>
                                        </p:tav>
                                        <p:tav tm="100000">
                                          <p:val>
                                            <p:strVal val="#ppt_y"/>
                                          </p:val>
                                        </p:tav>
                                      </p:tavLst>
                                    </p:anim>
                                  </p:childTnLst>
                                </p:cTn>
                              </p:par>
                            </p:childTnLst>
                          </p:cTn>
                        </p:par>
                        <p:par>
                          <p:cTn id="65" fill="hold">
                            <p:stCondLst>
                              <p:cond delay="7000"/>
                            </p:stCondLst>
                            <p:childTnLst>
                              <p:par>
                                <p:cTn id="66" presetID="22" presetClass="entr" presetSubtype="8" fill="hold" grpId="0" nodeType="after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wipe(left)">
                                      <p:cBhvr>
                                        <p:cTn id="68" dur="500"/>
                                        <p:tgtEl>
                                          <p:spTgt spid="52"/>
                                        </p:tgtEl>
                                      </p:cBhvr>
                                    </p:animEffect>
                                  </p:childTnLst>
                                </p:cTn>
                              </p:par>
                            </p:childTnLst>
                          </p:cTn>
                        </p:par>
                        <p:par>
                          <p:cTn id="69" fill="hold">
                            <p:stCondLst>
                              <p:cond delay="7500"/>
                            </p:stCondLst>
                            <p:childTnLst>
                              <p:par>
                                <p:cTn id="70" presetID="53" presetClass="entr" presetSubtype="16" fill="hold" grpId="0" nodeType="afterEffect">
                                  <p:stCondLst>
                                    <p:cond delay="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childTnLst>
                          </p:cTn>
                        </p:par>
                        <p:par>
                          <p:cTn id="75" fill="hold">
                            <p:stCondLst>
                              <p:cond delay="8000"/>
                            </p:stCondLst>
                            <p:childTnLst>
                              <p:par>
                                <p:cTn id="76" presetID="22" presetClass="entr" presetSubtype="4" fill="hold" nodeType="after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down)">
                                      <p:cBhvr>
                                        <p:cTn id="78" dur="500"/>
                                        <p:tgtEl>
                                          <p:spTgt spid="42"/>
                                        </p:tgtEl>
                                      </p:cBhvr>
                                    </p:animEffect>
                                  </p:childTnLst>
                                </p:cTn>
                              </p:par>
                            </p:childTnLst>
                          </p:cTn>
                        </p:par>
                        <p:par>
                          <p:cTn id="79" fill="hold">
                            <p:stCondLst>
                              <p:cond delay="8500"/>
                            </p:stCondLst>
                            <p:childTnLst>
                              <p:par>
                                <p:cTn id="80" presetID="2" presetClass="entr" presetSubtype="1" fill="hold" grpId="0" nodeType="afterEffect">
                                  <p:stCondLst>
                                    <p:cond delay="0"/>
                                  </p:stCondLst>
                                  <p:childTnLst>
                                    <p:set>
                                      <p:cBhvr>
                                        <p:cTn id="81" dur="1" fill="hold">
                                          <p:stCondLst>
                                            <p:cond delay="0"/>
                                          </p:stCondLst>
                                        </p:cTn>
                                        <p:tgtEl>
                                          <p:spTgt spid="49"/>
                                        </p:tgtEl>
                                        <p:attrNameLst>
                                          <p:attrName>style.visibility</p:attrName>
                                        </p:attrNameLst>
                                      </p:cBhvr>
                                      <p:to>
                                        <p:strVal val="visible"/>
                                      </p:to>
                                    </p:set>
                                    <p:anim calcmode="lin" valueType="num">
                                      <p:cBhvr additive="base">
                                        <p:cTn id="82" dur="500" fill="hold"/>
                                        <p:tgtEl>
                                          <p:spTgt spid="49"/>
                                        </p:tgtEl>
                                        <p:attrNameLst>
                                          <p:attrName>ppt_x</p:attrName>
                                        </p:attrNameLst>
                                      </p:cBhvr>
                                      <p:tavLst>
                                        <p:tav tm="0">
                                          <p:val>
                                            <p:strVal val="#ppt_x"/>
                                          </p:val>
                                        </p:tav>
                                        <p:tav tm="100000">
                                          <p:val>
                                            <p:strVal val="#ppt_x"/>
                                          </p:val>
                                        </p:tav>
                                      </p:tavLst>
                                    </p:anim>
                                    <p:anim calcmode="lin" valueType="num">
                                      <p:cBhvr additive="base">
                                        <p:cTn id="83" dur="500" fill="hold"/>
                                        <p:tgtEl>
                                          <p:spTgt spid="4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3" grpId="0"/>
      <p:bldP spid="37" grpId="0"/>
      <p:bldP spid="41" grpId="0"/>
      <p:bldP spid="45" grpId="0"/>
      <p:bldP spid="46" grpId="0"/>
      <p:bldP spid="47" grpId="0"/>
      <p:bldP spid="48" grpId="0"/>
      <p:bldP spid="49" grpId="0"/>
      <p:bldP spid="50" grpId="0" animBg="1"/>
      <p:bldP spid="51" grpId="0" animBg="1"/>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55"/>
          <p:cNvSpPr txBox="1">
            <a:spLocks noChangeArrowheads="1"/>
          </p:cNvSpPr>
          <p:nvPr/>
        </p:nvSpPr>
        <p:spPr bwMode="auto">
          <a:xfrm>
            <a:off x="815414" y="160616"/>
            <a:ext cx="4988185" cy="65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892" tIns="60945" rIns="121892" bIns="60945">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467" b="0" i="0" u="none" strike="noStrike" kern="1200" cap="none" spc="0" normalizeH="0" baseline="0" noProof="0">
                <a:ln>
                  <a:noFill/>
                </a:ln>
                <a:solidFill>
                  <a:prstClr val="black"/>
                </a:solidFill>
                <a:effectLst/>
                <a:uLnTx/>
                <a:uFillTx/>
                <a:latin typeface="方正黑体简体" panose="02010601030101010101" pitchFamily="2" charset="-122"/>
                <a:ea typeface="方正黑体简体" panose="02010601030101010101" pitchFamily="2" charset="-122"/>
                <a:cs typeface="+mn-cs"/>
              </a:rPr>
              <a:t>效率与成本</a:t>
            </a:r>
          </a:p>
        </p:txBody>
      </p:sp>
      <p:sp>
        <p:nvSpPr>
          <p:cNvPr id="47" name="矩形 1"/>
          <p:cNvSpPr/>
          <p:nvPr/>
        </p:nvSpPr>
        <p:spPr>
          <a:xfrm rot="19913209">
            <a:off x="5940090" y="4750895"/>
            <a:ext cx="1149964" cy="143843"/>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bg2">
              <a:lumMod val="9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panose="020F0502020204030204"/>
              <a:ea typeface="微软雅黑" panose="020B0503020204020204" pitchFamily="34" charset="-122"/>
              <a:cs typeface="+mn-cs"/>
            </a:endParaRPr>
          </a:p>
        </p:txBody>
      </p:sp>
      <p:sp>
        <p:nvSpPr>
          <p:cNvPr id="79" name="矩形 1"/>
          <p:cNvSpPr/>
          <p:nvPr/>
        </p:nvSpPr>
        <p:spPr>
          <a:xfrm rot="708470">
            <a:off x="4276118" y="3908770"/>
            <a:ext cx="2851060" cy="287685"/>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bg2">
              <a:lumMod val="9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panose="020F0502020204030204"/>
              <a:ea typeface="微软雅黑" panose="020B0503020204020204" pitchFamily="34" charset="-122"/>
              <a:cs typeface="+mn-cs"/>
            </a:endParaRPr>
          </a:p>
        </p:txBody>
      </p:sp>
      <p:sp>
        <p:nvSpPr>
          <p:cNvPr id="80" name="矩形 1"/>
          <p:cNvSpPr/>
          <p:nvPr/>
        </p:nvSpPr>
        <p:spPr>
          <a:xfrm rot="293950">
            <a:off x="4367855" y="2189724"/>
            <a:ext cx="3798511" cy="294792"/>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bg2">
              <a:lumMod val="9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panose="020F0502020204030204"/>
              <a:ea typeface="微软雅黑" panose="020B0503020204020204" pitchFamily="34" charset="-122"/>
              <a:cs typeface="+mn-cs"/>
            </a:endParaRPr>
          </a:p>
        </p:txBody>
      </p:sp>
      <p:sp>
        <p:nvSpPr>
          <p:cNvPr id="82" name="椭圆 81"/>
          <p:cNvSpPr/>
          <p:nvPr/>
        </p:nvSpPr>
        <p:spPr>
          <a:xfrm>
            <a:off x="3502747" y="1508788"/>
            <a:ext cx="926604" cy="951603"/>
          </a:xfrm>
          <a:prstGeom prst="ellipse">
            <a:avLst/>
          </a:prstGeom>
          <a:solidFill>
            <a:srgbClr val="0070C0"/>
          </a:solidFill>
          <a:ln w="57150" cap="flat" cmpd="sng" algn="ctr">
            <a:solidFill>
              <a:schemeClr val="accent1">
                <a:lumMod val="40000"/>
                <a:lumOff val="60000"/>
              </a:schemeClr>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67" b="0" i="0" u="none" strike="noStrike" kern="0" cap="none" spc="0" normalizeH="0" baseline="0" noProof="0">
                <a:ln w="18415" cmpd="sng">
                  <a:noFill/>
                  <a:prstDash val="solid"/>
                </a:ln>
                <a:solidFill>
                  <a:srgbClr val="FFFFFF"/>
                </a:soli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01</a:t>
            </a:r>
          </a:p>
        </p:txBody>
      </p:sp>
      <p:sp>
        <p:nvSpPr>
          <p:cNvPr id="83" name="矩形 1"/>
          <p:cNvSpPr/>
          <p:nvPr/>
        </p:nvSpPr>
        <p:spPr>
          <a:xfrm rot="20453418">
            <a:off x="3561571" y="2932669"/>
            <a:ext cx="4557784" cy="376175"/>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bg2">
              <a:lumMod val="9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panose="020F0502020204030204"/>
              <a:ea typeface="微软雅黑" panose="020B0503020204020204" pitchFamily="34" charset="-122"/>
              <a:cs typeface="+mn-cs"/>
            </a:endParaRPr>
          </a:p>
        </p:txBody>
      </p:sp>
      <p:sp>
        <p:nvSpPr>
          <p:cNvPr id="84" name="椭圆 83"/>
          <p:cNvSpPr/>
          <p:nvPr/>
        </p:nvSpPr>
        <p:spPr>
          <a:xfrm>
            <a:off x="2917188" y="3145679"/>
            <a:ext cx="1331152" cy="1361860"/>
          </a:xfrm>
          <a:prstGeom prst="ellipse">
            <a:avLst/>
          </a:prstGeom>
          <a:solidFill>
            <a:srgbClr val="0070C0"/>
          </a:solidFill>
          <a:ln w="57150" cap="flat" cmpd="sng" algn="ctr">
            <a:solidFill>
              <a:schemeClr val="accent1">
                <a:lumMod val="40000"/>
                <a:lumOff val="60000"/>
              </a:schemeClr>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a:ln w="18415" cmpd="sng">
                  <a:noFill/>
                  <a:prstDash val="solid"/>
                </a:ln>
                <a:solidFill>
                  <a:srgbClr val="FFFFFF"/>
                </a:soli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03</a:t>
            </a:r>
          </a:p>
        </p:txBody>
      </p:sp>
      <p:sp>
        <p:nvSpPr>
          <p:cNvPr id="85" name="椭圆 84"/>
          <p:cNvSpPr/>
          <p:nvPr/>
        </p:nvSpPr>
        <p:spPr>
          <a:xfrm>
            <a:off x="7937709" y="1604799"/>
            <a:ext cx="1331152" cy="1289152"/>
          </a:xfrm>
          <a:prstGeom prst="ellipse">
            <a:avLst/>
          </a:prstGeom>
          <a:solidFill>
            <a:srgbClr val="0070C0"/>
          </a:solidFill>
          <a:ln w="57150" cap="flat" cmpd="sng" algn="ctr">
            <a:solidFill>
              <a:schemeClr val="accent1">
                <a:lumMod val="40000"/>
                <a:lumOff val="60000"/>
              </a:schemeClr>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a:ln w="18415" cmpd="sng">
                  <a:noFill/>
                  <a:prstDash val="solid"/>
                </a:ln>
                <a:solidFill>
                  <a:srgbClr val="FFFFFF"/>
                </a:soli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02</a:t>
            </a:r>
          </a:p>
        </p:txBody>
      </p:sp>
      <p:sp>
        <p:nvSpPr>
          <p:cNvPr id="86" name="椭圆 85"/>
          <p:cNvSpPr/>
          <p:nvPr/>
        </p:nvSpPr>
        <p:spPr>
          <a:xfrm>
            <a:off x="7021293" y="3906213"/>
            <a:ext cx="898911" cy="866936"/>
          </a:xfrm>
          <a:prstGeom prst="ellipse">
            <a:avLst/>
          </a:prstGeom>
          <a:solidFill>
            <a:srgbClr val="0070C0"/>
          </a:solidFill>
          <a:ln w="57150" cap="flat" cmpd="sng" algn="ctr">
            <a:solidFill>
              <a:schemeClr val="accent1">
                <a:lumMod val="40000"/>
                <a:lumOff val="60000"/>
              </a:schemeClr>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733" b="0" i="0" u="none" strike="noStrike" kern="0" cap="none" spc="0" normalizeH="0" baseline="0" noProof="0">
                <a:ln w="18415" cmpd="sng">
                  <a:noFill/>
                  <a:prstDash val="solid"/>
                </a:ln>
                <a:solidFill>
                  <a:srgbClr val="FFFFFF"/>
                </a:soli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04</a:t>
            </a:r>
          </a:p>
        </p:txBody>
      </p:sp>
      <p:sp>
        <p:nvSpPr>
          <p:cNvPr id="87" name="椭圆 86"/>
          <p:cNvSpPr/>
          <p:nvPr/>
        </p:nvSpPr>
        <p:spPr>
          <a:xfrm>
            <a:off x="4765417" y="4246976"/>
            <a:ext cx="1331152" cy="1258928"/>
          </a:xfrm>
          <a:prstGeom prst="ellipse">
            <a:avLst/>
          </a:prstGeom>
          <a:solidFill>
            <a:srgbClr val="0070C0"/>
          </a:solidFill>
          <a:ln w="57150" cap="flat" cmpd="sng" algn="ctr">
            <a:solidFill>
              <a:schemeClr val="accent1">
                <a:lumMod val="40000"/>
                <a:lumOff val="60000"/>
              </a:schemeClr>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a:ln w="18415" cmpd="sng">
                  <a:noFill/>
                  <a:prstDash val="solid"/>
                </a:ln>
                <a:solidFill>
                  <a:srgbClr val="FFFFFF"/>
                </a:soli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05</a:t>
            </a:r>
          </a:p>
        </p:txBody>
      </p:sp>
      <p:sp>
        <p:nvSpPr>
          <p:cNvPr id="88" name="KSO_GT1"/>
          <p:cNvSpPr txBox="1"/>
          <p:nvPr/>
        </p:nvSpPr>
        <p:spPr>
          <a:xfrm>
            <a:off x="2063552" y="2417250"/>
            <a:ext cx="3233805" cy="728196"/>
          </a:xfrm>
          <a:prstGeom prst="rect">
            <a:avLst/>
          </a:prstGeom>
          <a:noFill/>
        </p:spPr>
        <p:txBody>
          <a:bodyPr wrap="square" lIns="0" tIns="0" rIns="0" bIns="0" rtlCol="0" anchor="ctr" anchorCtr="1">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67" b="0" i="0" u="none" strike="noStrike" kern="0" cap="none" spc="0" normalizeH="0" baseline="0" noProof="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货运公司对人员的调度安排</a:t>
            </a:r>
          </a:p>
        </p:txBody>
      </p:sp>
      <p:sp>
        <p:nvSpPr>
          <p:cNvPr id="89" name="KSO_GT3"/>
          <p:cNvSpPr txBox="1"/>
          <p:nvPr/>
        </p:nvSpPr>
        <p:spPr>
          <a:xfrm>
            <a:off x="1668240" y="4717029"/>
            <a:ext cx="2823497" cy="728196"/>
          </a:xfrm>
          <a:prstGeom prst="rect">
            <a:avLst/>
          </a:prstGeom>
          <a:noFill/>
        </p:spPr>
        <p:txBody>
          <a:bodyPr wrap="square" lIns="0" tIns="0" rIns="0" bIns="0" rtlCol="0" anchor="ctr" anchorCtr="1">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67" b="0" i="0" u="none" strike="noStrike" kern="0" cap="none" spc="0" normalizeH="0" baseline="0" noProof="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突发式订单的安排</a:t>
            </a:r>
          </a:p>
        </p:txBody>
      </p:sp>
      <p:sp>
        <p:nvSpPr>
          <p:cNvPr id="90" name="KSO_GT2"/>
          <p:cNvSpPr txBox="1"/>
          <p:nvPr/>
        </p:nvSpPr>
        <p:spPr>
          <a:xfrm>
            <a:off x="7632171" y="2866099"/>
            <a:ext cx="2823499" cy="728196"/>
          </a:xfrm>
          <a:prstGeom prst="rect">
            <a:avLst/>
          </a:prstGeom>
          <a:noFill/>
        </p:spPr>
        <p:txBody>
          <a:bodyPr wrap="square" lIns="0" tIns="0" rIns="0" bIns="0" rtlCol="0" anchor="ctr" anchorCtr="1">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67" b="0" i="0" u="none" strike="noStrike" kern="0" cap="none" spc="0" normalizeH="0" baseline="0" noProof="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高速及城乡小路的选择</a:t>
            </a:r>
          </a:p>
        </p:txBody>
      </p:sp>
      <p:sp>
        <p:nvSpPr>
          <p:cNvPr id="91" name="KSO_GT4"/>
          <p:cNvSpPr txBox="1"/>
          <p:nvPr/>
        </p:nvSpPr>
        <p:spPr>
          <a:xfrm>
            <a:off x="7920203" y="4120595"/>
            <a:ext cx="2976331" cy="940587"/>
          </a:xfrm>
          <a:prstGeom prst="rect">
            <a:avLst/>
          </a:prstGeom>
          <a:noFill/>
        </p:spPr>
        <p:txBody>
          <a:bodyPr wrap="square" lIns="0" tIns="0" rIns="0" bIns="0" rtlCol="0" anchor="ctr" anchorCtr="1">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67" b="0" i="0" u="none" strike="noStrike" kern="0" cap="none" spc="0" normalizeH="0" baseline="0" noProof="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订单价格与货运时限的关系</a:t>
            </a:r>
          </a:p>
        </p:txBody>
      </p:sp>
      <p:sp>
        <p:nvSpPr>
          <p:cNvPr id="92" name="KSO_GT5"/>
          <p:cNvSpPr txBox="1"/>
          <p:nvPr/>
        </p:nvSpPr>
        <p:spPr>
          <a:xfrm>
            <a:off x="4079776" y="5677134"/>
            <a:ext cx="3456384" cy="728197"/>
          </a:xfrm>
          <a:prstGeom prst="rect">
            <a:avLst/>
          </a:prstGeom>
          <a:noFill/>
        </p:spPr>
        <p:txBody>
          <a:bodyPr wrap="square" lIns="0" tIns="0" rIns="0" bIns="0" rtlCol="0" anchor="ctr" anchorCtr="1">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67" b="0" i="0" u="none" strike="noStrike" kern="0" cap="none" spc="0" normalizeH="0" baseline="0" noProof="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订单“超载”的处理方式</a:t>
            </a:r>
          </a:p>
        </p:txBody>
      </p:sp>
    </p:spTree>
    <p:extLst>
      <p:ext uri="{BB962C8B-B14F-4D97-AF65-F5344CB8AC3E}">
        <p14:creationId xmlns:p14="http://schemas.microsoft.com/office/powerpoint/2010/main" val="1298812607"/>
      </p:ext>
    </p:extLst>
  </p:cSld>
  <p:clrMapOvr>
    <a:masterClrMapping/>
  </p:clrMapOvr>
  <p:transition spd="slow" advClick="0" advTm="10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heel(4)">
                                      <p:cBhvr>
                                        <p:cTn id="7" dur="1000"/>
                                        <p:tgtEl>
                                          <p:spTgt spid="48"/>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wheel(1)">
                                      <p:cBhvr>
                                        <p:cTn id="11" dur="1000"/>
                                        <p:tgtEl>
                                          <p:spTgt spid="82"/>
                                        </p:tgtEl>
                                      </p:cBhvr>
                                    </p:animEffect>
                                  </p:childTnLst>
                                </p:cTn>
                              </p:par>
                            </p:childTnLst>
                          </p:cTn>
                        </p:par>
                        <p:par>
                          <p:cTn id="12" fill="hold">
                            <p:stCondLst>
                              <p:cond delay="2000"/>
                            </p:stCondLst>
                            <p:childTnLst>
                              <p:par>
                                <p:cTn id="13" presetID="30" presetClass="entr" presetSubtype="0"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800" decel="100000"/>
                                        <p:tgtEl>
                                          <p:spTgt spid="88"/>
                                        </p:tgtEl>
                                      </p:cBhvr>
                                    </p:animEffect>
                                    <p:anim calcmode="lin" valueType="num">
                                      <p:cBhvr>
                                        <p:cTn id="16" dur="800" decel="100000" fill="hold"/>
                                        <p:tgtEl>
                                          <p:spTgt spid="88"/>
                                        </p:tgtEl>
                                        <p:attrNameLst>
                                          <p:attrName>style.rotation</p:attrName>
                                        </p:attrNameLst>
                                      </p:cBhvr>
                                      <p:tavLst>
                                        <p:tav tm="0">
                                          <p:val>
                                            <p:fltVal val="-90"/>
                                          </p:val>
                                        </p:tav>
                                        <p:tav tm="100000">
                                          <p:val>
                                            <p:fltVal val="0"/>
                                          </p:val>
                                        </p:tav>
                                      </p:tavLst>
                                    </p:anim>
                                    <p:anim calcmode="lin" valueType="num">
                                      <p:cBhvr>
                                        <p:cTn id="17" dur="800" decel="100000" fill="hold"/>
                                        <p:tgtEl>
                                          <p:spTgt spid="88"/>
                                        </p:tgtEl>
                                        <p:attrNameLst>
                                          <p:attrName>ppt_x</p:attrName>
                                        </p:attrNameLst>
                                      </p:cBhvr>
                                      <p:tavLst>
                                        <p:tav tm="0">
                                          <p:val>
                                            <p:strVal val="#ppt_x+0.4"/>
                                          </p:val>
                                        </p:tav>
                                        <p:tav tm="100000">
                                          <p:val>
                                            <p:strVal val="#ppt_x-0.05"/>
                                          </p:val>
                                        </p:tav>
                                      </p:tavLst>
                                    </p:anim>
                                    <p:anim calcmode="lin" valueType="num">
                                      <p:cBhvr>
                                        <p:cTn id="18" dur="800" decel="100000" fill="hold"/>
                                        <p:tgtEl>
                                          <p:spTgt spid="88"/>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88"/>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88"/>
                                        </p:tgtEl>
                                        <p:attrNameLst>
                                          <p:attrName>ppt_y</p:attrName>
                                        </p:attrNameLst>
                                      </p:cBhvr>
                                      <p:tavLst>
                                        <p:tav tm="0">
                                          <p:val>
                                            <p:strVal val="#ppt_y+0.1"/>
                                          </p:val>
                                        </p:tav>
                                        <p:tav tm="100000">
                                          <p:val>
                                            <p:strVal val="#ppt_y"/>
                                          </p:val>
                                        </p:tav>
                                      </p:tavLst>
                                    </p:anim>
                                  </p:childTnLst>
                                </p:cTn>
                              </p:par>
                            </p:childTnLst>
                          </p:cTn>
                        </p:par>
                        <p:par>
                          <p:cTn id="21" fill="hold">
                            <p:stCondLst>
                              <p:cond delay="3000"/>
                            </p:stCondLst>
                            <p:childTnLst>
                              <p:par>
                                <p:cTn id="22" presetID="22" presetClass="entr" presetSubtype="8"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wipe(left)">
                                      <p:cBhvr>
                                        <p:cTn id="24" dur="500"/>
                                        <p:tgtEl>
                                          <p:spTgt spid="80"/>
                                        </p:tgtEl>
                                      </p:cBhvr>
                                    </p:animEffect>
                                  </p:childTnLst>
                                </p:cTn>
                              </p:par>
                            </p:childTnLst>
                          </p:cTn>
                        </p:par>
                        <p:par>
                          <p:cTn id="25" fill="hold">
                            <p:stCondLst>
                              <p:cond delay="3500"/>
                            </p:stCondLst>
                            <p:childTnLst>
                              <p:par>
                                <p:cTn id="26" presetID="21" presetClass="entr" presetSubtype="1" fill="hold" grpId="0" nodeType="afterEffect">
                                  <p:stCondLst>
                                    <p:cond delay="0"/>
                                  </p:stCondLst>
                                  <p:childTnLst>
                                    <p:set>
                                      <p:cBhvr>
                                        <p:cTn id="27" dur="1" fill="hold">
                                          <p:stCondLst>
                                            <p:cond delay="0"/>
                                          </p:stCondLst>
                                        </p:cTn>
                                        <p:tgtEl>
                                          <p:spTgt spid="85"/>
                                        </p:tgtEl>
                                        <p:attrNameLst>
                                          <p:attrName>style.visibility</p:attrName>
                                        </p:attrNameLst>
                                      </p:cBhvr>
                                      <p:to>
                                        <p:strVal val="visible"/>
                                      </p:to>
                                    </p:set>
                                    <p:animEffect transition="in" filter="wheel(1)">
                                      <p:cBhvr>
                                        <p:cTn id="28" dur="1000"/>
                                        <p:tgtEl>
                                          <p:spTgt spid="85"/>
                                        </p:tgtEl>
                                      </p:cBhvr>
                                    </p:animEffect>
                                  </p:childTnLst>
                                </p:cTn>
                              </p:par>
                            </p:childTnLst>
                          </p:cTn>
                        </p:par>
                        <p:par>
                          <p:cTn id="29" fill="hold">
                            <p:stCondLst>
                              <p:cond delay="4500"/>
                            </p:stCondLst>
                            <p:childTnLst>
                              <p:par>
                                <p:cTn id="30" presetID="30" presetClass="entr" presetSubtype="0" fill="hold" grpId="0"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800" decel="100000"/>
                                        <p:tgtEl>
                                          <p:spTgt spid="90"/>
                                        </p:tgtEl>
                                      </p:cBhvr>
                                    </p:animEffect>
                                    <p:anim calcmode="lin" valueType="num">
                                      <p:cBhvr>
                                        <p:cTn id="33" dur="800" decel="100000" fill="hold"/>
                                        <p:tgtEl>
                                          <p:spTgt spid="90"/>
                                        </p:tgtEl>
                                        <p:attrNameLst>
                                          <p:attrName>style.rotation</p:attrName>
                                        </p:attrNameLst>
                                      </p:cBhvr>
                                      <p:tavLst>
                                        <p:tav tm="0">
                                          <p:val>
                                            <p:fltVal val="-90"/>
                                          </p:val>
                                        </p:tav>
                                        <p:tav tm="100000">
                                          <p:val>
                                            <p:fltVal val="0"/>
                                          </p:val>
                                        </p:tav>
                                      </p:tavLst>
                                    </p:anim>
                                    <p:anim calcmode="lin" valueType="num">
                                      <p:cBhvr>
                                        <p:cTn id="34" dur="800" decel="100000" fill="hold"/>
                                        <p:tgtEl>
                                          <p:spTgt spid="90"/>
                                        </p:tgtEl>
                                        <p:attrNameLst>
                                          <p:attrName>ppt_x</p:attrName>
                                        </p:attrNameLst>
                                      </p:cBhvr>
                                      <p:tavLst>
                                        <p:tav tm="0">
                                          <p:val>
                                            <p:strVal val="#ppt_x+0.4"/>
                                          </p:val>
                                        </p:tav>
                                        <p:tav tm="100000">
                                          <p:val>
                                            <p:strVal val="#ppt_x-0.05"/>
                                          </p:val>
                                        </p:tav>
                                      </p:tavLst>
                                    </p:anim>
                                    <p:anim calcmode="lin" valueType="num">
                                      <p:cBhvr>
                                        <p:cTn id="35" dur="800" decel="100000" fill="hold"/>
                                        <p:tgtEl>
                                          <p:spTgt spid="90"/>
                                        </p:tgtEl>
                                        <p:attrNameLst>
                                          <p:attrName>ppt_y</p:attrName>
                                        </p:attrNameLst>
                                      </p:cBhvr>
                                      <p:tavLst>
                                        <p:tav tm="0">
                                          <p:val>
                                            <p:strVal val="#ppt_y-0.4"/>
                                          </p:val>
                                        </p:tav>
                                        <p:tav tm="100000">
                                          <p:val>
                                            <p:strVal val="#ppt_y+0.1"/>
                                          </p:val>
                                        </p:tav>
                                      </p:tavLst>
                                    </p:anim>
                                    <p:anim calcmode="lin" valueType="num">
                                      <p:cBhvr>
                                        <p:cTn id="36" dur="200" accel="100000" fill="hold">
                                          <p:stCondLst>
                                            <p:cond delay="800"/>
                                          </p:stCondLst>
                                        </p:cTn>
                                        <p:tgtEl>
                                          <p:spTgt spid="90"/>
                                        </p:tgtEl>
                                        <p:attrNameLst>
                                          <p:attrName>ppt_x</p:attrName>
                                        </p:attrNameLst>
                                      </p:cBhvr>
                                      <p:tavLst>
                                        <p:tav tm="0">
                                          <p:val>
                                            <p:strVal val="#ppt_x-0.05"/>
                                          </p:val>
                                        </p:tav>
                                        <p:tav tm="100000">
                                          <p:val>
                                            <p:strVal val="#ppt_x"/>
                                          </p:val>
                                        </p:tav>
                                      </p:tavLst>
                                    </p:anim>
                                    <p:anim calcmode="lin" valueType="num">
                                      <p:cBhvr>
                                        <p:cTn id="37" dur="200" accel="100000" fill="hold">
                                          <p:stCondLst>
                                            <p:cond delay="800"/>
                                          </p:stCondLst>
                                        </p:cTn>
                                        <p:tgtEl>
                                          <p:spTgt spid="90"/>
                                        </p:tgtEl>
                                        <p:attrNameLst>
                                          <p:attrName>ppt_y</p:attrName>
                                        </p:attrNameLst>
                                      </p:cBhvr>
                                      <p:tavLst>
                                        <p:tav tm="0">
                                          <p:val>
                                            <p:strVal val="#ppt_y+0.1"/>
                                          </p:val>
                                        </p:tav>
                                        <p:tav tm="100000">
                                          <p:val>
                                            <p:strVal val="#ppt_y"/>
                                          </p:val>
                                        </p:tav>
                                      </p:tavLst>
                                    </p:anim>
                                  </p:childTnLst>
                                </p:cTn>
                              </p:par>
                            </p:childTnLst>
                          </p:cTn>
                        </p:par>
                        <p:par>
                          <p:cTn id="38" fill="hold">
                            <p:stCondLst>
                              <p:cond delay="5500"/>
                            </p:stCondLst>
                            <p:childTnLst>
                              <p:par>
                                <p:cTn id="39" presetID="22" presetClass="entr" presetSubtype="2" fill="hold" grpId="0" nodeType="after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wipe(right)">
                                      <p:cBhvr>
                                        <p:cTn id="41" dur="500"/>
                                        <p:tgtEl>
                                          <p:spTgt spid="83"/>
                                        </p:tgtEl>
                                      </p:cBhvr>
                                    </p:animEffect>
                                  </p:childTnLst>
                                </p:cTn>
                              </p:par>
                            </p:childTnLst>
                          </p:cTn>
                        </p:par>
                        <p:par>
                          <p:cTn id="42" fill="hold">
                            <p:stCondLst>
                              <p:cond delay="6000"/>
                            </p:stCondLst>
                            <p:childTnLst>
                              <p:par>
                                <p:cTn id="43" presetID="21" presetClass="entr" presetSubtype="1" fill="hold" grpId="0" nodeType="afterEffect">
                                  <p:stCondLst>
                                    <p:cond delay="0"/>
                                  </p:stCondLst>
                                  <p:childTnLst>
                                    <p:set>
                                      <p:cBhvr>
                                        <p:cTn id="44" dur="1" fill="hold">
                                          <p:stCondLst>
                                            <p:cond delay="0"/>
                                          </p:stCondLst>
                                        </p:cTn>
                                        <p:tgtEl>
                                          <p:spTgt spid="84"/>
                                        </p:tgtEl>
                                        <p:attrNameLst>
                                          <p:attrName>style.visibility</p:attrName>
                                        </p:attrNameLst>
                                      </p:cBhvr>
                                      <p:to>
                                        <p:strVal val="visible"/>
                                      </p:to>
                                    </p:set>
                                    <p:animEffect transition="in" filter="wheel(1)">
                                      <p:cBhvr>
                                        <p:cTn id="45" dur="1000"/>
                                        <p:tgtEl>
                                          <p:spTgt spid="84"/>
                                        </p:tgtEl>
                                      </p:cBhvr>
                                    </p:animEffect>
                                  </p:childTnLst>
                                </p:cTn>
                              </p:par>
                            </p:childTnLst>
                          </p:cTn>
                        </p:par>
                        <p:par>
                          <p:cTn id="46" fill="hold">
                            <p:stCondLst>
                              <p:cond delay="7000"/>
                            </p:stCondLst>
                            <p:childTnLst>
                              <p:par>
                                <p:cTn id="47" presetID="30" presetClass="entr" presetSubtype="0" fill="hold" grpId="0" nodeType="afterEffect">
                                  <p:stCondLst>
                                    <p:cond delay="0"/>
                                  </p:stCondLst>
                                  <p:childTnLst>
                                    <p:set>
                                      <p:cBhvr>
                                        <p:cTn id="48" dur="1" fill="hold">
                                          <p:stCondLst>
                                            <p:cond delay="0"/>
                                          </p:stCondLst>
                                        </p:cTn>
                                        <p:tgtEl>
                                          <p:spTgt spid="89"/>
                                        </p:tgtEl>
                                        <p:attrNameLst>
                                          <p:attrName>style.visibility</p:attrName>
                                        </p:attrNameLst>
                                      </p:cBhvr>
                                      <p:to>
                                        <p:strVal val="visible"/>
                                      </p:to>
                                    </p:set>
                                    <p:animEffect transition="in" filter="fade">
                                      <p:cBhvr>
                                        <p:cTn id="49" dur="800" decel="100000"/>
                                        <p:tgtEl>
                                          <p:spTgt spid="89"/>
                                        </p:tgtEl>
                                      </p:cBhvr>
                                    </p:animEffect>
                                    <p:anim calcmode="lin" valueType="num">
                                      <p:cBhvr>
                                        <p:cTn id="50" dur="800" decel="100000" fill="hold"/>
                                        <p:tgtEl>
                                          <p:spTgt spid="89"/>
                                        </p:tgtEl>
                                        <p:attrNameLst>
                                          <p:attrName>style.rotation</p:attrName>
                                        </p:attrNameLst>
                                      </p:cBhvr>
                                      <p:tavLst>
                                        <p:tav tm="0">
                                          <p:val>
                                            <p:fltVal val="-90"/>
                                          </p:val>
                                        </p:tav>
                                        <p:tav tm="100000">
                                          <p:val>
                                            <p:fltVal val="0"/>
                                          </p:val>
                                        </p:tav>
                                      </p:tavLst>
                                    </p:anim>
                                    <p:anim calcmode="lin" valueType="num">
                                      <p:cBhvr>
                                        <p:cTn id="51" dur="800" decel="100000" fill="hold"/>
                                        <p:tgtEl>
                                          <p:spTgt spid="89"/>
                                        </p:tgtEl>
                                        <p:attrNameLst>
                                          <p:attrName>ppt_x</p:attrName>
                                        </p:attrNameLst>
                                      </p:cBhvr>
                                      <p:tavLst>
                                        <p:tav tm="0">
                                          <p:val>
                                            <p:strVal val="#ppt_x+0.4"/>
                                          </p:val>
                                        </p:tav>
                                        <p:tav tm="100000">
                                          <p:val>
                                            <p:strVal val="#ppt_x-0.05"/>
                                          </p:val>
                                        </p:tav>
                                      </p:tavLst>
                                    </p:anim>
                                    <p:anim calcmode="lin" valueType="num">
                                      <p:cBhvr>
                                        <p:cTn id="52" dur="800" decel="100000" fill="hold"/>
                                        <p:tgtEl>
                                          <p:spTgt spid="89"/>
                                        </p:tgtEl>
                                        <p:attrNameLst>
                                          <p:attrName>ppt_y</p:attrName>
                                        </p:attrNameLst>
                                      </p:cBhvr>
                                      <p:tavLst>
                                        <p:tav tm="0">
                                          <p:val>
                                            <p:strVal val="#ppt_y-0.4"/>
                                          </p:val>
                                        </p:tav>
                                        <p:tav tm="100000">
                                          <p:val>
                                            <p:strVal val="#ppt_y+0.1"/>
                                          </p:val>
                                        </p:tav>
                                      </p:tavLst>
                                    </p:anim>
                                    <p:anim calcmode="lin" valueType="num">
                                      <p:cBhvr>
                                        <p:cTn id="53" dur="200" accel="100000" fill="hold">
                                          <p:stCondLst>
                                            <p:cond delay="800"/>
                                          </p:stCondLst>
                                        </p:cTn>
                                        <p:tgtEl>
                                          <p:spTgt spid="89"/>
                                        </p:tgtEl>
                                        <p:attrNameLst>
                                          <p:attrName>ppt_x</p:attrName>
                                        </p:attrNameLst>
                                      </p:cBhvr>
                                      <p:tavLst>
                                        <p:tav tm="0">
                                          <p:val>
                                            <p:strVal val="#ppt_x-0.05"/>
                                          </p:val>
                                        </p:tav>
                                        <p:tav tm="100000">
                                          <p:val>
                                            <p:strVal val="#ppt_x"/>
                                          </p:val>
                                        </p:tav>
                                      </p:tavLst>
                                    </p:anim>
                                    <p:anim calcmode="lin" valueType="num">
                                      <p:cBhvr>
                                        <p:cTn id="54" dur="200" accel="100000" fill="hold">
                                          <p:stCondLst>
                                            <p:cond delay="800"/>
                                          </p:stCondLst>
                                        </p:cTn>
                                        <p:tgtEl>
                                          <p:spTgt spid="89"/>
                                        </p:tgtEl>
                                        <p:attrNameLst>
                                          <p:attrName>ppt_y</p:attrName>
                                        </p:attrNameLst>
                                      </p:cBhvr>
                                      <p:tavLst>
                                        <p:tav tm="0">
                                          <p:val>
                                            <p:strVal val="#ppt_y+0.1"/>
                                          </p:val>
                                        </p:tav>
                                        <p:tav tm="100000">
                                          <p:val>
                                            <p:strVal val="#ppt_y"/>
                                          </p:val>
                                        </p:tav>
                                      </p:tavLst>
                                    </p:anim>
                                  </p:childTnLst>
                                </p:cTn>
                              </p:par>
                            </p:childTnLst>
                          </p:cTn>
                        </p:par>
                        <p:par>
                          <p:cTn id="55" fill="hold">
                            <p:stCondLst>
                              <p:cond delay="8000"/>
                            </p:stCondLst>
                            <p:childTnLst>
                              <p:par>
                                <p:cTn id="56" presetID="22" presetClass="entr" presetSubtype="8" fill="hold" grpId="0" nodeType="after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wipe(left)">
                                      <p:cBhvr>
                                        <p:cTn id="58" dur="500"/>
                                        <p:tgtEl>
                                          <p:spTgt spid="79"/>
                                        </p:tgtEl>
                                      </p:cBhvr>
                                    </p:animEffect>
                                  </p:childTnLst>
                                </p:cTn>
                              </p:par>
                            </p:childTnLst>
                          </p:cTn>
                        </p:par>
                        <p:par>
                          <p:cTn id="59" fill="hold">
                            <p:stCondLst>
                              <p:cond delay="8500"/>
                            </p:stCondLst>
                            <p:childTnLst>
                              <p:par>
                                <p:cTn id="60" presetID="21" presetClass="entr" presetSubtype="1" fill="hold" grpId="0" nodeType="after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wheel(1)">
                                      <p:cBhvr>
                                        <p:cTn id="62" dur="1000"/>
                                        <p:tgtEl>
                                          <p:spTgt spid="86"/>
                                        </p:tgtEl>
                                      </p:cBhvr>
                                    </p:animEffect>
                                  </p:childTnLst>
                                </p:cTn>
                              </p:par>
                            </p:childTnLst>
                          </p:cTn>
                        </p:par>
                        <p:par>
                          <p:cTn id="63" fill="hold">
                            <p:stCondLst>
                              <p:cond delay="9500"/>
                            </p:stCondLst>
                            <p:childTnLst>
                              <p:par>
                                <p:cTn id="64" presetID="30" presetClass="entr" presetSubtype="0" fill="hold" grpId="0" nodeType="afterEffect">
                                  <p:stCondLst>
                                    <p:cond delay="0"/>
                                  </p:stCondLst>
                                  <p:childTnLst>
                                    <p:set>
                                      <p:cBhvr>
                                        <p:cTn id="65" dur="1" fill="hold">
                                          <p:stCondLst>
                                            <p:cond delay="0"/>
                                          </p:stCondLst>
                                        </p:cTn>
                                        <p:tgtEl>
                                          <p:spTgt spid="91"/>
                                        </p:tgtEl>
                                        <p:attrNameLst>
                                          <p:attrName>style.visibility</p:attrName>
                                        </p:attrNameLst>
                                      </p:cBhvr>
                                      <p:to>
                                        <p:strVal val="visible"/>
                                      </p:to>
                                    </p:set>
                                    <p:animEffect transition="in" filter="fade">
                                      <p:cBhvr>
                                        <p:cTn id="66" dur="800" decel="100000"/>
                                        <p:tgtEl>
                                          <p:spTgt spid="91"/>
                                        </p:tgtEl>
                                      </p:cBhvr>
                                    </p:animEffect>
                                    <p:anim calcmode="lin" valueType="num">
                                      <p:cBhvr>
                                        <p:cTn id="67" dur="800" decel="100000" fill="hold"/>
                                        <p:tgtEl>
                                          <p:spTgt spid="91"/>
                                        </p:tgtEl>
                                        <p:attrNameLst>
                                          <p:attrName>style.rotation</p:attrName>
                                        </p:attrNameLst>
                                      </p:cBhvr>
                                      <p:tavLst>
                                        <p:tav tm="0">
                                          <p:val>
                                            <p:fltVal val="-90"/>
                                          </p:val>
                                        </p:tav>
                                        <p:tav tm="100000">
                                          <p:val>
                                            <p:fltVal val="0"/>
                                          </p:val>
                                        </p:tav>
                                      </p:tavLst>
                                    </p:anim>
                                    <p:anim calcmode="lin" valueType="num">
                                      <p:cBhvr>
                                        <p:cTn id="68" dur="800" decel="100000" fill="hold"/>
                                        <p:tgtEl>
                                          <p:spTgt spid="91"/>
                                        </p:tgtEl>
                                        <p:attrNameLst>
                                          <p:attrName>ppt_x</p:attrName>
                                        </p:attrNameLst>
                                      </p:cBhvr>
                                      <p:tavLst>
                                        <p:tav tm="0">
                                          <p:val>
                                            <p:strVal val="#ppt_x+0.4"/>
                                          </p:val>
                                        </p:tav>
                                        <p:tav tm="100000">
                                          <p:val>
                                            <p:strVal val="#ppt_x-0.05"/>
                                          </p:val>
                                        </p:tav>
                                      </p:tavLst>
                                    </p:anim>
                                    <p:anim calcmode="lin" valueType="num">
                                      <p:cBhvr>
                                        <p:cTn id="69" dur="800" decel="100000" fill="hold"/>
                                        <p:tgtEl>
                                          <p:spTgt spid="91"/>
                                        </p:tgtEl>
                                        <p:attrNameLst>
                                          <p:attrName>ppt_y</p:attrName>
                                        </p:attrNameLst>
                                      </p:cBhvr>
                                      <p:tavLst>
                                        <p:tav tm="0">
                                          <p:val>
                                            <p:strVal val="#ppt_y-0.4"/>
                                          </p:val>
                                        </p:tav>
                                        <p:tav tm="100000">
                                          <p:val>
                                            <p:strVal val="#ppt_y+0.1"/>
                                          </p:val>
                                        </p:tav>
                                      </p:tavLst>
                                    </p:anim>
                                    <p:anim calcmode="lin" valueType="num">
                                      <p:cBhvr>
                                        <p:cTn id="70" dur="200" accel="100000" fill="hold">
                                          <p:stCondLst>
                                            <p:cond delay="800"/>
                                          </p:stCondLst>
                                        </p:cTn>
                                        <p:tgtEl>
                                          <p:spTgt spid="91"/>
                                        </p:tgtEl>
                                        <p:attrNameLst>
                                          <p:attrName>ppt_x</p:attrName>
                                        </p:attrNameLst>
                                      </p:cBhvr>
                                      <p:tavLst>
                                        <p:tav tm="0">
                                          <p:val>
                                            <p:strVal val="#ppt_x-0.05"/>
                                          </p:val>
                                        </p:tav>
                                        <p:tav tm="100000">
                                          <p:val>
                                            <p:strVal val="#ppt_x"/>
                                          </p:val>
                                        </p:tav>
                                      </p:tavLst>
                                    </p:anim>
                                    <p:anim calcmode="lin" valueType="num">
                                      <p:cBhvr>
                                        <p:cTn id="71" dur="200" accel="100000" fill="hold">
                                          <p:stCondLst>
                                            <p:cond delay="800"/>
                                          </p:stCondLst>
                                        </p:cTn>
                                        <p:tgtEl>
                                          <p:spTgt spid="91"/>
                                        </p:tgtEl>
                                        <p:attrNameLst>
                                          <p:attrName>ppt_y</p:attrName>
                                        </p:attrNameLst>
                                      </p:cBhvr>
                                      <p:tavLst>
                                        <p:tav tm="0">
                                          <p:val>
                                            <p:strVal val="#ppt_y+0.1"/>
                                          </p:val>
                                        </p:tav>
                                        <p:tav tm="100000">
                                          <p:val>
                                            <p:strVal val="#ppt_y"/>
                                          </p:val>
                                        </p:tav>
                                      </p:tavLst>
                                    </p:anim>
                                  </p:childTnLst>
                                </p:cTn>
                              </p:par>
                            </p:childTnLst>
                          </p:cTn>
                        </p:par>
                        <p:par>
                          <p:cTn id="72" fill="hold">
                            <p:stCondLst>
                              <p:cond delay="10500"/>
                            </p:stCondLst>
                            <p:childTnLst>
                              <p:par>
                                <p:cTn id="73" presetID="22" presetClass="entr" presetSubtype="2" fill="hold" grpId="0"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right)">
                                      <p:cBhvr>
                                        <p:cTn id="75" dur="500"/>
                                        <p:tgtEl>
                                          <p:spTgt spid="47"/>
                                        </p:tgtEl>
                                      </p:cBhvr>
                                    </p:animEffect>
                                  </p:childTnLst>
                                </p:cTn>
                              </p:par>
                            </p:childTnLst>
                          </p:cTn>
                        </p:par>
                        <p:par>
                          <p:cTn id="76" fill="hold">
                            <p:stCondLst>
                              <p:cond delay="11000"/>
                            </p:stCondLst>
                            <p:childTnLst>
                              <p:par>
                                <p:cTn id="77" presetID="21" presetClass="entr" presetSubtype="1" fill="hold" grpId="0" nodeType="after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wheel(1)">
                                      <p:cBhvr>
                                        <p:cTn id="79" dur="1000"/>
                                        <p:tgtEl>
                                          <p:spTgt spid="87"/>
                                        </p:tgtEl>
                                      </p:cBhvr>
                                    </p:animEffect>
                                  </p:childTnLst>
                                </p:cTn>
                              </p:par>
                            </p:childTnLst>
                          </p:cTn>
                        </p:par>
                        <p:par>
                          <p:cTn id="80" fill="hold">
                            <p:stCondLst>
                              <p:cond delay="12000"/>
                            </p:stCondLst>
                            <p:childTnLst>
                              <p:par>
                                <p:cTn id="81" presetID="30" presetClass="entr" presetSubtype="0" fill="hold" grpId="0" nodeType="afterEffect">
                                  <p:stCondLst>
                                    <p:cond delay="0"/>
                                  </p:stCondLst>
                                  <p:childTnLst>
                                    <p:set>
                                      <p:cBhvr>
                                        <p:cTn id="82" dur="1" fill="hold">
                                          <p:stCondLst>
                                            <p:cond delay="0"/>
                                          </p:stCondLst>
                                        </p:cTn>
                                        <p:tgtEl>
                                          <p:spTgt spid="92"/>
                                        </p:tgtEl>
                                        <p:attrNameLst>
                                          <p:attrName>style.visibility</p:attrName>
                                        </p:attrNameLst>
                                      </p:cBhvr>
                                      <p:to>
                                        <p:strVal val="visible"/>
                                      </p:to>
                                    </p:set>
                                    <p:animEffect transition="in" filter="fade">
                                      <p:cBhvr>
                                        <p:cTn id="83" dur="800" decel="100000"/>
                                        <p:tgtEl>
                                          <p:spTgt spid="92"/>
                                        </p:tgtEl>
                                      </p:cBhvr>
                                    </p:animEffect>
                                    <p:anim calcmode="lin" valueType="num">
                                      <p:cBhvr>
                                        <p:cTn id="84" dur="800" decel="100000" fill="hold"/>
                                        <p:tgtEl>
                                          <p:spTgt spid="92"/>
                                        </p:tgtEl>
                                        <p:attrNameLst>
                                          <p:attrName>style.rotation</p:attrName>
                                        </p:attrNameLst>
                                      </p:cBhvr>
                                      <p:tavLst>
                                        <p:tav tm="0">
                                          <p:val>
                                            <p:fltVal val="-90"/>
                                          </p:val>
                                        </p:tav>
                                        <p:tav tm="100000">
                                          <p:val>
                                            <p:fltVal val="0"/>
                                          </p:val>
                                        </p:tav>
                                      </p:tavLst>
                                    </p:anim>
                                    <p:anim calcmode="lin" valueType="num">
                                      <p:cBhvr>
                                        <p:cTn id="85" dur="800" decel="100000" fill="hold"/>
                                        <p:tgtEl>
                                          <p:spTgt spid="92"/>
                                        </p:tgtEl>
                                        <p:attrNameLst>
                                          <p:attrName>ppt_x</p:attrName>
                                        </p:attrNameLst>
                                      </p:cBhvr>
                                      <p:tavLst>
                                        <p:tav tm="0">
                                          <p:val>
                                            <p:strVal val="#ppt_x+0.4"/>
                                          </p:val>
                                        </p:tav>
                                        <p:tav tm="100000">
                                          <p:val>
                                            <p:strVal val="#ppt_x-0.05"/>
                                          </p:val>
                                        </p:tav>
                                      </p:tavLst>
                                    </p:anim>
                                    <p:anim calcmode="lin" valueType="num">
                                      <p:cBhvr>
                                        <p:cTn id="86" dur="800" decel="100000" fill="hold"/>
                                        <p:tgtEl>
                                          <p:spTgt spid="92"/>
                                        </p:tgtEl>
                                        <p:attrNameLst>
                                          <p:attrName>ppt_y</p:attrName>
                                        </p:attrNameLst>
                                      </p:cBhvr>
                                      <p:tavLst>
                                        <p:tav tm="0">
                                          <p:val>
                                            <p:strVal val="#ppt_y-0.4"/>
                                          </p:val>
                                        </p:tav>
                                        <p:tav tm="100000">
                                          <p:val>
                                            <p:strVal val="#ppt_y+0.1"/>
                                          </p:val>
                                        </p:tav>
                                      </p:tavLst>
                                    </p:anim>
                                    <p:anim calcmode="lin" valueType="num">
                                      <p:cBhvr>
                                        <p:cTn id="87" dur="200" accel="100000" fill="hold">
                                          <p:stCondLst>
                                            <p:cond delay="800"/>
                                          </p:stCondLst>
                                        </p:cTn>
                                        <p:tgtEl>
                                          <p:spTgt spid="92"/>
                                        </p:tgtEl>
                                        <p:attrNameLst>
                                          <p:attrName>ppt_x</p:attrName>
                                        </p:attrNameLst>
                                      </p:cBhvr>
                                      <p:tavLst>
                                        <p:tav tm="0">
                                          <p:val>
                                            <p:strVal val="#ppt_x-0.05"/>
                                          </p:val>
                                        </p:tav>
                                        <p:tav tm="100000">
                                          <p:val>
                                            <p:strVal val="#ppt_x"/>
                                          </p:val>
                                        </p:tav>
                                      </p:tavLst>
                                    </p:anim>
                                    <p:anim calcmode="lin" valueType="num">
                                      <p:cBhvr>
                                        <p:cTn id="88" dur="200" accel="100000" fill="hold">
                                          <p:stCondLst>
                                            <p:cond delay="800"/>
                                          </p:stCondLst>
                                        </p:cTn>
                                        <p:tgtEl>
                                          <p:spTgt spid="9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7" grpId="0" animBg="1"/>
      <p:bldP spid="79" grpId="0" animBg="1"/>
      <p:bldP spid="80" grpId="0" animBg="1"/>
      <p:bldP spid="82" grpId="0" animBg="1"/>
      <p:bldP spid="83" grpId="0" animBg="1"/>
      <p:bldP spid="84" grpId="0" animBg="1"/>
      <p:bldP spid="85" grpId="0" animBg="1"/>
      <p:bldP spid="86" grpId="0" animBg="1"/>
      <p:bldP spid="87" grpId="0" animBg="1"/>
      <p:bldP spid="88" grpId="0"/>
      <p:bldP spid="89" grpId="0"/>
      <p:bldP spid="90" grpId="0"/>
      <p:bldP spid="91" grpId="0"/>
      <p:bldP spid="9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55"/>
          <p:cNvSpPr txBox="1">
            <a:spLocks noChangeArrowheads="1"/>
          </p:cNvSpPr>
          <p:nvPr/>
        </p:nvSpPr>
        <p:spPr bwMode="auto">
          <a:xfrm>
            <a:off x="815414" y="160615"/>
            <a:ext cx="7392821" cy="65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892" tIns="60945" rIns="121892" bIns="60945">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467" b="0" i="0" u="none" strike="noStrike" kern="1200" cap="none" spc="0" normalizeH="0" baseline="0" noProof="0">
                <a:ln>
                  <a:noFill/>
                </a:ln>
                <a:solidFill>
                  <a:prstClr val="black"/>
                </a:solidFill>
                <a:effectLst/>
                <a:uLnTx/>
                <a:uFillTx/>
                <a:latin typeface="方正黑体简体" panose="02010601030101010101" pitchFamily="2" charset="-122"/>
                <a:ea typeface="方正黑体简体" panose="02010601030101010101" pitchFamily="2" charset="-122"/>
                <a:cs typeface="+mn-cs"/>
              </a:rPr>
              <a:t>了解影响司机选择路线的因素</a:t>
            </a:r>
          </a:p>
        </p:txBody>
      </p:sp>
      <p:sp>
        <p:nvSpPr>
          <p:cNvPr id="27" name="矩形 26"/>
          <p:cNvSpPr/>
          <p:nvPr/>
        </p:nvSpPr>
        <p:spPr bwMode="auto">
          <a:xfrm>
            <a:off x="1671836" y="2077008"/>
            <a:ext cx="8160900" cy="3904405"/>
          </a:xfrm>
          <a:prstGeom prst="rect">
            <a:avLst/>
          </a:prstGeom>
          <a:noFill/>
          <a:ln w="3175" cap="flat" cmpd="sng" algn="ctr">
            <a:solidFill>
              <a:schemeClr val="bg1">
                <a:lumMod val="50000"/>
              </a:schemeClr>
            </a:solidFill>
            <a:prstDash val="solid"/>
          </a:ln>
          <a:effectLst>
            <a:outerShdw blurRad="50800" dist="38100" dir="5400000" algn="t" rotWithShape="0">
              <a:prstClr val="black">
                <a:alpha val="40000"/>
              </a:prstClr>
            </a:outerShdw>
          </a:effectLst>
        </p:spPr>
        <p:txBody>
          <a:bodyPr anchor="ct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altLang="zh-CN" sz="16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29" name="椭圆 28"/>
          <p:cNvSpPr/>
          <p:nvPr/>
        </p:nvSpPr>
        <p:spPr bwMode="auto">
          <a:xfrm>
            <a:off x="5053634" y="945748"/>
            <a:ext cx="1151432" cy="1080276"/>
          </a:xfrm>
          <a:prstGeom prst="ellipse">
            <a:avLst/>
          </a:prstGeom>
          <a:solidFill>
            <a:srgbClr val="0070C0"/>
          </a:solidFill>
          <a:ln w="25400" cap="flat" cmpd="sng" algn="ctr">
            <a:noFill/>
            <a:prstDash val="solid"/>
          </a:ln>
          <a:effectLst/>
        </p:spPr>
        <p:txBody>
          <a:bodyPr lIns="0" tIns="0" rIns="0" bIns="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667"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问卷</a:t>
            </a:r>
          </a:p>
        </p:txBody>
      </p:sp>
      <p:sp>
        <p:nvSpPr>
          <p:cNvPr id="32" name="Text Box 44"/>
          <p:cNvSpPr txBox="1">
            <a:spLocks noChangeArrowheads="1"/>
          </p:cNvSpPr>
          <p:nvPr/>
        </p:nvSpPr>
        <p:spPr bwMode="auto">
          <a:xfrm>
            <a:off x="2359264" y="2251616"/>
            <a:ext cx="7414269" cy="4445769"/>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anose="020B0503020204020204" pitchFamily="34" charset="-122"/>
                <a:ea typeface="微软雅黑" panose="020B0503020204020204" pitchFamily="34" charset="-122"/>
              </a:defRPr>
            </a:lvl1pPr>
            <a:lvl2pPr defTabSz="720725" eaLnBrk="0" hangingPunct="0">
              <a:defRPr sz="1600">
                <a:latin typeface="Arial" panose="020B0604020202020204" pitchFamily="34" charset="0"/>
                <a:ea typeface="宋体" panose="02010600030101010101" pitchFamily="2" charset="-122"/>
              </a:defRPr>
            </a:lvl2pPr>
            <a:lvl3pPr defTabSz="720725" eaLnBrk="0" hangingPunct="0">
              <a:defRPr sz="1600">
                <a:latin typeface="Arial" panose="020B0604020202020204" pitchFamily="34" charset="0"/>
                <a:ea typeface="宋体" panose="02010600030101010101" pitchFamily="2" charset="-122"/>
              </a:defRPr>
            </a:lvl3pPr>
            <a:lvl4pPr defTabSz="720725" eaLnBrk="0" hangingPunct="0">
              <a:defRPr sz="1600">
                <a:latin typeface="Arial" panose="020B0604020202020204" pitchFamily="34" charset="0"/>
                <a:ea typeface="宋体" panose="02010600030101010101" pitchFamily="2" charset="-122"/>
              </a:defRPr>
            </a:lvl4pPr>
            <a:lvl5pPr defTabSz="720725" eaLnBrk="0" hangingPunct="0">
              <a:defRPr sz="1600">
                <a:latin typeface="Arial" panose="020B0604020202020204" pitchFamily="34" charset="0"/>
                <a:ea typeface="宋体" panose="02010600030101010101" pitchFamily="2" charset="-122"/>
              </a:defRPr>
            </a:lvl5pPr>
            <a:lvl6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6pPr>
            <a:lvl7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7pPr>
            <a:lvl8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8pPr>
            <a:lvl9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9pPr>
          </a:lstStyle>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一周的订单量是多少</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订单的平均时限是几天</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突发式订单（必须今日装货今天送达）一个月大概有多少</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你或你的公司有几辆车？分别是什么</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单位油耗量与路况的关系</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高速过路费达到一次订单收益的百分之多少你会选择绕路</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订单吨位与距离的价格关系</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你是如何安排钢材的装卸顺序的？装卸地的位置关系还是钢材的摆放位置影响更大</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451966420"/>
      </p:ext>
    </p:extLst>
  </p:cSld>
  <p:clrMapOvr>
    <a:masterClrMapping/>
  </p:clrMapOvr>
  <mc:AlternateContent xmlns:mc="http://schemas.openxmlformats.org/markup-compatibility/2006" xmlns:p14="http://schemas.microsoft.com/office/powerpoint/2010/main">
    <mc:Choice Requires="p14">
      <p:transition spd="slow" advClick="0" advTm="10000">
        <p14:flash/>
      </p:transition>
    </mc:Choice>
    <mc:Fallback xmlns="">
      <p:transition spd="slow" advClick="0" advTm="10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1"/>
            <a:ext cx="12191239" cy="6857572"/>
          </a:xfrm>
          <a:prstGeom prst="rect">
            <a:avLst/>
          </a:prstGeom>
        </p:spPr>
      </p:pic>
      <p:sp>
        <p:nvSpPr>
          <p:cNvPr id="7" name="Freeform 5"/>
          <p:cNvSpPr/>
          <p:nvPr/>
        </p:nvSpPr>
        <p:spPr bwMode="auto">
          <a:xfrm>
            <a:off x="3308645" y="1395413"/>
            <a:ext cx="8883355" cy="1881187"/>
          </a:xfrm>
          <a:custGeom>
            <a:avLst/>
            <a:gdLst>
              <a:gd name="T0" fmla="*/ 11567 w 11567"/>
              <a:gd name="T1" fmla="*/ 2441 h 2441"/>
              <a:gd name="T2" fmla="*/ 0 w 11567"/>
              <a:gd name="T3" fmla="*/ 2441 h 2441"/>
              <a:gd name="T4" fmla="*/ 1542 w 11567"/>
              <a:gd name="T5" fmla="*/ 0 h 2441"/>
              <a:gd name="T6" fmla="*/ 11567 w 11567"/>
              <a:gd name="T7" fmla="*/ 0 h 2441"/>
              <a:gd name="T8" fmla="*/ 11567 w 11567"/>
              <a:gd name="T9" fmla="*/ 2441 h 2441"/>
            </a:gdLst>
            <a:ahLst/>
            <a:cxnLst>
              <a:cxn ang="0">
                <a:pos x="T0" y="T1"/>
              </a:cxn>
              <a:cxn ang="0">
                <a:pos x="T2" y="T3"/>
              </a:cxn>
              <a:cxn ang="0">
                <a:pos x="T4" y="T5"/>
              </a:cxn>
              <a:cxn ang="0">
                <a:pos x="T6" y="T7"/>
              </a:cxn>
              <a:cxn ang="0">
                <a:pos x="T8" y="T9"/>
              </a:cxn>
            </a:cxnLst>
            <a:rect l="0" t="0" r="r" b="b"/>
            <a:pathLst>
              <a:path w="11567" h="2441">
                <a:moveTo>
                  <a:pt x="11567" y="2441"/>
                </a:moveTo>
                <a:lnTo>
                  <a:pt x="0" y="2441"/>
                </a:lnTo>
                <a:lnTo>
                  <a:pt x="1542" y="0"/>
                </a:lnTo>
                <a:lnTo>
                  <a:pt x="11567" y="0"/>
                </a:lnTo>
                <a:lnTo>
                  <a:pt x="11567" y="2441"/>
                </a:lnTo>
                <a:close/>
              </a:path>
            </a:pathLst>
          </a:custGeom>
          <a:solidFill>
            <a:srgbClr val="595959"/>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Freeform 6"/>
          <p:cNvSpPr/>
          <p:nvPr/>
        </p:nvSpPr>
        <p:spPr bwMode="auto">
          <a:xfrm>
            <a:off x="0" y="4075113"/>
            <a:ext cx="5693725" cy="1712912"/>
          </a:xfrm>
          <a:custGeom>
            <a:avLst/>
            <a:gdLst>
              <a:gd name="T0" fmla="*/ 0 w 7413"/>
              <a:gd name="T1" fmla="*/ 0 h 2222"/>
              <a:gd name="T2" fmla="*/ 7413 w 7413"/>
              <a:gd name="T3" fmla="*/ 0 h 2222"/>
              <a:gd name="T4" fmla="*/ 6010 w 7413"/>
              <a:gd name="T5" fmla="*/ 2222 h 2222"/>
              <a:gd name="T6" fmla="*/ 0 w 7413"/>
              <a:gd name="T7" fmla="*/ 2222 h 2222"/>
              <a:gd name="T8" fmla="*/ 0 w 7413"/>
              <a:gd name="T9" fmla="*/ 0 h 2222"/>
            </a:gdLst>
            <a:ahLst/>
            <a:cxnLst>
              <a:cxn ang="0">
                <a:pos x="T0" y="T1"/>
              </a:cxn>
              <a:cxn ang="0">
                <a:pos x="T2" y="T3"/>
              </a:cxn>
              <a:cxn ang="0">
                <a:pos x="T4" y="T5"/>
              </a:cxn>
              <a:cxn ang="0">
                <a:pos x="T6" y="T7"/>
              </a:cxn>
              <a:cxn ang="0">
                <a:pos x="T8" y="T9"/>
              </a:cxn>
            </a:cxnLst>
            <a:rect l="0" t="0" r="r" b="b"/>
            <a:pathLst>
              <a:path w="7413" h="2222">
                <a:moveTo>
                  <a:pt x="0" y="0"/>
                </a:moveTo>
                <a:lnTo>
                  <a:pt x="7413" y="0"/>
                </a:lnTo>
                <a:lnTo>
                  <a:pt x="6010" y="2222"/>
                </a:lnTo>
                <a:lnTo>
                  <a:pt x="0" y="2222"/>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Freeform 7"/>
          <p:cNvSpPr/>
          <p:nvPr/>
        </p:nvSpPr>
        <p:spPr bwMode="auto">
          <a:xfrm>
            <a:off x="4209" y="2047875"/>
            <a:ext cx="10728896"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0070C0"/>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Freeform 8"/>
          <p:cNvSpPr/>
          <p:nvPr/>
        </p:nvSpPr>
        <p:spPr bwMode="auto">
          <a:xfrm>
            <a:off x="11227177" y="1908176"/>
            <a:ext cx="556995" cy="900113"/>
          </a:xfrm>
          <a:custGeom>
            <a:avLst/>
            <a:gdLst>
              <a:gd name="T0" fmla="*/ 584 w 725"/>
              <a:gd name="T1" fmla="*/ 443 h 1169"/>
              <a:gd name="T2" fmla="*/ 725 w 725"/>
              <a:gd name="T3" fmla="*/ 585 h 1169"/>
              <a:gd name="T4" fmla="*/ 584 w 725"/>
              <a:gd name="T5" fmla="*/ 726 h 1169"/>
              <a:gd name="T6" fmla="*/ 141 w 725"/>
              <a:gd name="T7" fmla="*/ 1169 h 1169"/>
              <a:gd name="T8" fmla="*/ 0 w 725"/>
              <a:gd name="T9" fmla="*/ 1028 h 1169"/>
              <a:gd name="T10" fmla="*/ 443 w 725"/>
              <a:gd name="T11" fmla="*/ 585 h 1169"/>
              <a:gd name="T12" fmla="*/ 0 w 725"/>
              <a:gd name="T13" fmla="*/ 141 h 1169"/>
              <a:gd name="T14" fmla="*/ 141 w 725"/>
              <a:gd name="T15" fmla="*/ 0 h 1169"/>
              <a:gd name="T16" fmla="*/ 584 w 725"/>
              <a:gd name="T17" fmla="*/ 443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Freeform 9"/>
          <p:cNvSpPr/>
          <p:nvPr/>
        </p:nvSpPr>
        <p:spPr bwMode="auto">
          <a:xfrm>
            <a:off x="10587664" y="6049964"/>
            <a:ext cx="1604336" cy="808037"/>
          </a:xfrm>
          <a:custGeom>
            <a:avLst/>
            <a:gdLst>
              <a:gd name="T0" fmla="*/ 2088 w 2088"/>
              <a:gd name="T1" fmla="*/ 0 h 1048"/>
              <a:gd name="T2" fmla="*/ 2088 w 2088"/>
              <a:gd name="T3" fmla="*/ 1048 h 1048"/>
              <a:gd name="T4" fmla="*/ 0 w 2088"/>
              <a:gd name="T5" fmla="*/ 1048 h 1048"/>
              <a:gd name="T6" fmla="*/ 662 w 2088"/>
              <a:gd name="T7" fmla="*/ 0 h 1048"/>
              <a:gd name="T8" fmla="*/ 2088 w 2088"/>
              <a:gd name="T9" fmla="*/ 0 h 1048"/>
            </a:gdLst>
            <a:ahLst/>
            <a:cxnLst>
              <a:cxn ang="0">
                <a:pos x="T0" y="T1"/>
              </a:cxn>
              <a:cxn ang="0">
                <a:pos x="T2" y="T3"/>
              </a:cxn>
              <a:cxn ang="0">
                <a:pos x="T4" y="T5"/>
              </a:cxn>
              <a:cxn ang="0">
                <a:pos x="T6" y="T7"/>
              </a:cxn>
              <a:cxn ang="0">
                <a:pos x="T8" y="T9"/>
              </a:cxn>
            </a:cxnLst>
            <a:rect l="0" t="0" r="r" b="b"/>
            <a:pathLst>
              <a:path w="2088" h="1048">
                <a:moveTo>
                  <a:pt x="2088" y="0"/>
                </a:moveTo>
                <a:lnTo>
                  <a:pt x="2088" y="1048"/>
                </a:lnTo>
                <a:lnTo>
                  <a:pt x="0" y="1048"/>
                </a:lnTo>
                <a:lnTo>
                  <a:pt x="662" y="0"/>
                </a:lnTo>
                <a:lnTo>
                  <a:pt x="2088" y="0"/>
                </a:lnTo>
                <a:close/>
              </a:path>
            </a:pathLst>
          </a:custGeom>
          <a:solidFill>
            <a:srgbClr val="C1C0C3"/>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Freeform 10"/>
          <p:cNvSpPr/>
          <p:nvPr/>
        </p:nvSpPr>
        <p:spPr bwMode="auto">
          <a:xfrm>
            <a:off x="10297266" y="6208714"/>
            <a:ext cx="1894735" cy="649287"/>
          </a:xfrm>
          <a:custGeom>
            <a:avLst/>
            <a:gdLst>
              <a:gd name="T0" fmla="*/ 2467 w 2467"/>
              <a:gd name="T1" fmla="*/ 0 h 843"/>
              <a:gd name="T2" fmla="*/ 2467 w 2467"/>
              <a:gd name="T3" fmla="*/ 843 h 843"/>
              <a:gd name="T4" fmla="*/ 0 w 2467"/>
              <a:gd name="T5" fmla="*/ 843 h 843"/>
              <a:gd name="T6" fmla="*/ 533 w 2467"/>
              <a:gd name="T7" fmla="*/ 0 h 843"/>
              <a:gd name="T8" fmla="*/ 2467 w 2467"/>
              <a:gd name="T9" fmla="*/ 0 h 843"/>
            </a:gdLst>
            <a:ahLst/>
            <a:cxnLst>
              <a:cxn ang="0">
                <a:pos x="T0" y="T1"/>
              </a:cxn>
              <a:cxn ang="0">
                <a:pos x="T2" y="T3"/>
              </a:cxn>
              <a:cxn ang="0">
                <a:pos x="T4" y="T5"/>
              </a:cxn>
              <a:cxn ang="0">
                <a:pos x="T6" y="T7"/>
              </a:cxn>
              <a:cxn ang="0">
                <a:pos x="T8" y="T9"/>
              </a:cxn>
            </a:cxnLst>
            <a:rect l="0" t="0" r="r" b="b"/>
            <a:pathLst>
              <a:path w="2467" h="843">
                <a:moveTo>
                  <a:pt x="2467" y="0"/>
                </a:moveTo>
                <a:lnTo>
                  <a:pt x="2467" y="843"/>
                </a:lnTo>
                <a:lnTo>
                  <a:pt x="0" y="843"/>
                </a:lnTo>
                <a:lnTo>
                  <a:pt x="533" y="0"/>
                </a:lnTo>
                <a:lnTo>
                  <a:pt x="2467"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TextBox 11"/>
          <p:cNvSpPr txBox="1">
            <a:spLocks noChangeArrowheads="1"/>
          </p:cNvSpPr>
          <p:nvPr/>
        </p:nvSpPr>
        <p:spPr bwMode="auto">
          <a:xfrm>
            <a:off x="2447596" y="3195247"/>
            <a:ext cx="3464361" cy="74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267"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路线选择模式</a:t>
            </a:r>
          </a:p>
        </p:txBody>
      </p:sp>
      <p:sp>
        <p:nvSpPr>
          <p:cNvPr id="19" name="TextBox 12"/>
          <p:cNvSpPr txBox="1">
            <a:spLocks noChangeArrowheads="1"/>
          </p:cNvSpPr>
          <p:nvPr/>
        </p:nvSpPr>
        <p:spPr bwMode="auto">
          <a:xfrm>
            <a:off x="1145727" y="2358232"/>
            <a:ext cx="1271453" cy="2205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733"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13733"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TextBox 2"/>
          <p:cNvSpPr txBox="1">
            <a:spLocks noChangeArrowheads="1"/>
          </p:cNvSpPr>
          <p:nvPr/>
        </p:nvSpPr>
        <p:spPr bwMode="auto">
          <a:xfrm>
            <a:off x="490347" y="3813177"/>
            <a:ext cx="843452" cy="52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Part</a:t>
            </a:r>
            <a:endParaRPr kumimoji="0" lang="zh-CN" altLang="en-US" sz="2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67538498"/>
      </p:ext>
    </p:extLst>
  </p:cSld>
  <p:clrMapOvr>
    <a:masterClrMapping/>
  </p:clrMapOvr>
  <mc:AlternateContent xmlns:mc="http://schemas.openxmlformats.org/markup-compatibility/2006" xmlns:p14="http://schemas.microsoft.com/office/powerpoint/2010/main">
    <mc:Choice Requires="p14">
      <p:transition spd="slow" p14:dur="1100" advClick="0" advTm="9000">
        <p14:switch dir="r"/>
      </p:transition>
    </mc:Choice>
    <mc:Fallback xmlns="">
      <p:transition spd="slow"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1000"/>
                                        <p:tgtEl>
                                          <p:spTgt spid="7"/>
                                        </p:tgtEl>
                                      </p:cBhvr>
                                    </p:animEffec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0-#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300" fill="hold"/>
                                        <p:tgtEl>
                                          <p:spTgt spid="15"/>
                                        </p:tgtEl>
                                        <p:attrNameLst>
                                          <p:attrName>ppt_w</p:attrName>
                                        </p:attrNameLst>
                                      </p:cBhvr>
                                      <p:tavLst>
                                        <p:tav tm="0">
                                          <p:val>
                                            <p:fltVal val="0"/>
                                          </p:val>
                                        </p:tav>
                                        <p:tav tm="100000">
                                          <p:val>
                                            <p:strVal val="#ppt_w"/>
                                          </p:val>
                                        </p:tav>
                                      </p:tavLst>
                                    </p:anim>
                                    <p:anim calcmode="lin" valueType="num">
                                      <p:cBhvr>
                                        <p:cTn id="20" dur="300" fill="hold"/>
                                        <p:tgtEl>
                                          <p:spTgt spid="15"/>
                                        </p:tgtEl>
                                        <p:attrNameLst>
                                          <p:attrName>ppt_h</p:attrName>
                                        </p:attrNameLst>
                                      </p:cBhvr>
                                      <p:tavLst>
                                        <p:tav tm="0">
                                          <p:val>
                                            <p:fltVal val="0"/>
                                          </p:val>
                                        </p:tav>
                                        <p:tav tm="100000">
                                          <p:val>
                                            <p:strVal val="#ppt_h"/>
                                          </p:val>
                                        </p:tav>
                                      </p:tavLst>
                                    </p:anim>
                                    <p:anim calcmode="lin" valueType="num">
                                      <p:cBhvr>
                                        <p:cTn id="21" dur="300" fill="hold"/>
                                        <p:tgtEl>
                                          <p:spTgt spid="15"/>
                                        </p:tgtEl>
                                        <p:attrNameLst>
                                          <p:attrName>style.rotation</p:attrName>
                                        </p:attrNameLst>
                                      </p:cBhvr>
                                      <p:tavLst>
                                        <p:tav tm="0">
                                          <p:val>
                                            <p:fltVal val="90"/>
                                          </p:val>
                                        </p:tav>
                                        <p:tav tm="100000">
                                          <p:val>
                                            <p:fltVal val="0"/>
                                          </p:val>
                                        </p:tav>
                                      </p:tavLst>
                                    </p:anim>
                                    <p:animEffect transition="in" filter="fade">
                                      <p:cBhvr>
                                        <p:cTn id="22" dur="300"/>
                                        <p:tgtEl>
                                          <p:spTgt spid="15"/>
                                        </p:tgtEl>
                                      </p:cBhvr>
                                    </p:animEffect>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400"/>
                                        <p:tgtEl>
                                          <p:spTgt spid="16"/>
                                        </p:tgtEl>
                                      </p:cBhvr>
                                    </p:animEffect>
                                    <p:anim calcmode="lin" valueType="num">
                                      <p:cBhvr>
                                        <p:cTn id="27" dur="400" fill="hold"/>
                                        <p:tgtEl>
                                          <p:spTgt spid="16"/>
                                        </p:tgtEl>
                                        <p:attrNameLst>
                                          <p:attrName>ppt_x</p:attrName>
                                        </p:attrNameLst>
                                      </p:cBhvr>
                                      <p:tavLst>
                                        <p:tav tm="0">
                                          <p:val>
                                            <p:strVal val="#ppt_x"/>
                                          </p:val>
                                        </p:tav>
                                        <p:tav tm="100000">
                                          <p:val>
                                            <p:strVal val="#ppt_x"/>
                                          </p:val>
                                        </p:tav>
                                      </p:tavLst>
                                    </p:anim>
                                    <p:anim calcmode="lin" valueType="num">
                                      <p:cBhvr>
                                        <p:cTn id="28" dur="400" fill="hold"/>
                                        <p:tgtEl>
                                          <p:spTgt spid="1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20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400"/>
                                        <p:tgtEl>
                                          <p:spTgt spid="17"/>
                                        </p:tgtEl>
                                      </p:cBhvr>
                                    </p:animEffect>
                                    <p:anim calcmode="lin" valueType="num">
                                      <p:cBhvr>
                                        <p:cTn id="32" dur="400" fill="hold"/>
                                        <p:tgtEl>
                                          <p:spTgt spid="17"/>
                                        </p:tgtEl>
                                        <p:attrNameLst>
                                          <p:attrName>ppt_x</p:attrName>
                                        </p:attrNameLst>
                                      </p:cBhvr>
                                      <p:tavLst>
                                        <p:tav tm="0">
                                          <p:val>
                                            <p:strVal val="#ppt_x"/>
                                          </p:val>
                                        </p:tav>
                                        <p:tav tm="100000">
                                          <p:val>
                                            <p:strVal val="#ppt_x"/>
                                          </p:val>
                                        </p:tav>
                                      </p:tavLst>
                                    </p:anim>
                                    <p:anim calcmode="lin" valueType="num">
                                      <p:cBhvr>
                                        <p:cTn id="33" dur="400" fill="hold"/>
                                        <p:tgtEl>
                                          <p:spTgt spid="17"/>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anim calcmode="lin" valueType="num">
                                      <p:cBhvr>
                                        <p:cTn id="38" dur="500" fill="hold"/>
                                        <p:tgtEl>
                                          <p:spTgt spid="21"/>
                                        </p:tgtEl>
                                        <p:attrNameLst>
                                          <p:attrName>ppt_x</p:attrName>
                                        </p:attrNameLst>
                                      </p:cBhvr>
                                      <p:tavLst>
                                        <p:tav tm="0">
                                          <p:val>
                                            <p:strVal val="#ppt_x"/>
                                          </p:val>
                                        </p:tav>
                                        <p:tav tm="100000">
                                          <p:val>
                                            <p:strVal val="#ppt_x"/>
                                          </p:val>
                                        </p:tav>
                                      </p:tavLst>
                                    </p:anim>
                                    <p:anim calcmode="lin" valueType="num">
                                      <p:cBhvr>
                                        <p:cTn id="39" dur="500" fill="hold"/>
                                        <p:tgtEl>
                                          <p:spTgt spid="21"/>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31"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 calcmode="lin" valueType="num">
                                      <p:cBhvr>
                                        <p:cTn id="45" dur="500" fill="hold"/>
                                        <p:tgtEl>
                                          <p:spTgt spid="19"/>
                                        </p:tgtEl>
                                        <p:attrNameLst>
                                          <p:attrName>style.rotation</p:attrName>
                                        </p:attrNameLst>
                                      </p:cBhvr>
                                      <p:tavLst>
                                        <p:tav tm="0">
                                          <p:val>
                                            <p:fltVal val="90"/>
                                          </p:val>
                                        </p:tav>
                                        <p:tav tm="100000">
                                          <p:val>
                                            <p:fltVal val="0"/>
                                          </p:val>
                                        </p:tav>
                                      </p:tavLst>
                                    </p:anim>
                                    <p:animEffect transition="in" filter="fade">
                                      <p:cBhvr>
                                        <p:cTn id="46" dur="500"/>
                                        <p:tgtEl>
                                          <p:spTgt spid="19"/>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animBg="1"/>
      <p:bldP spid="16" grpId="0" animBg="1"/>
      <p:bldP spid="17" grpId="0" animBg="1"/>
      <p:bldP spid="18" grpId="0" autoUpdateAnimBg="0"/>
      <p:bldP spid="19" grpId="0" autoUpdateAnimBg="0"/>
      <p:bldP spid="21"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 Box 55"/>
          <p:cNvSpPr txBox="1">
            <a:spLocks noChangeArrowheads="1"/>
          </p:cNvSpPr>
          <p:nvPr/>
        </p:nvSpPr>
        <p:spPr bwMode="auto">
          <a:xfrm>
            <a:off x="719403" y="140702"/>
            <a:ext cx="7488832" cy="69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892" tIns="60945" rIns="121892" bIns="60945">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733"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路线选择的策略</a:t>
            </a:r>
          </a:p>
        </p:txBody>
      </p:sp>
      <p:sp>
        <p:nvSpPr>
          <p:cNvPr id="28" name="流程图: 摘录 27"/>
          <p:cNvSpPr/>
          <p:nvPr/>
        </p:nvSpPr>
        <p:spPr>
          <a:xfrm rot="16200000">
            <a:off x="5516006" y="2785581"/>
            <a:ext cx="1876777" cy="1689100"/>
          </a:xfrm>
          <a:prstGeom prst="flowChartExtra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4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流程图: 摘录 28"/>
          <p:cNvSpPr/>
          <p:nvPr/>
        </p:nvSpPr>
        <p:spPr>
          <a:xfrm rot="5400000">
            <a:off x="5363608" y="1626913"/>
            <a:ext cx="1876777" cy="1689100"/>
          </a:xfrm>
          <a:prstGeom prst="flowChartExtra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4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流程图: 摘录 29"/>
          <p:cNvSpPr/>
          <p:nvPr/>
        </p:nvSpPr>
        <p:spPr>
          <a:xfrm rot="5400000">
            <a:off x="5363608" y="3923885"/>
            <a:ext cx="1876777" cy="1689100"/>
          </a:xfrm>
          <a:prstGeom prst="flowChartExtra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4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TextBox 30"/>
          <p:cNvSpPr txBox="1"/>
          <p:nvPr/>
        </p:nvSpPr>
        <p:spPr>
          <a:xfrm>
            <a:off x="1487489" y="2211353"/>
            <a:ext cx="3403601" cy="809902"/>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867" b="0" i="0" u="none" strike="noStrike" kern="1200" cap="none" spc="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rPr>
              <a:t>将各个供应商的货品放在一起加以整合或是分散的运输网点。</a:t>
            </a:r>
            <a:endParaRPr kumimoji="0" lang="en-US" altLang="zh-CN" sz="1867" b="0" i="0" u="none" strike="noStrike" kern="1200" cap="none" spc="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grpSp>
        <p:nvGrpSpPr>
          <p:cNvPr id="32" name="组合 31"/>
          <p:cNvGrpSpPr/>
          <p:nvPr/>
        </p:nvGrpSpPr>
        <p:grpSpPr>
          <a:xfrm>
            <a:off x="1107537" y="1564838"/>
            <a:ext cx="4281942" cy="657636"/>
            <a:chOff x="1690108" y="1146988"/>
            <a:chExt cx="3211456" cy="443904"/>
          </a:xfrm>
        </p:grpSpPr>
        <p:sp>
          <p:nvSpPr>
            <p:cNvPr id="33" name="TextBox 32"/>
            <p:cNvSpPr txBox="1"/>
            <p:nvPr/>
          </p:nvSpPr>
          <p:spPr>
            <a:xfrm>
              <a:off x="1690108" y="1146988"/>
              <a:ext cx="3211456" cy="339367"/>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67" b="0" i="0" u="none" strike="noStrike" kern="1200" cap="none" spc="0" normalizeH="0" baseline="0" noProof="0">
                  <a:ln>
                    <a:noFill/>
                  </a:ln>
                  <a:solidFill>
                    <a:srgbClr val="121212"/>
                  </a:solidFill>
                  <a:effectLst/>
                  <a:uLnTx/>
                  <a:uFillTx/>
                  <a:latin typeface="等线 Light" panose="02010600030101010101" pitchFamily="2" charset="-122"/>
                  <a:ea typeface="等线 Light" panose="02010600030101010101" pitchFamily="2" charset="-122"/>
                  <a:cs typeface="+mn-cs"/>
                </a:rPr>
                <a:t>商品整合以及多点停留策略</a:t>
              </a:r>
              <a:endParaRPr kumimoji="0" lang="zh-CN" altLang="en-US" sz="2667" b="0" i="0" u="none" strike="noStrike" kern="1200" cap="none" spc="0" normalizeH="0" baseline="0" noProof="0">
                <a:ln>
                  <a:noFill/>
                </a:ln>
                <a:solidFill>
                  <a:srgbClr val="3C3C3C"/>
                </a:solidFill>
                <a:effectLst/>
                <a:uLnTx/>
                <a:uFillTx/>
                <a:latin typeface="等线 Light" panose="02010600030101010101" pitchFamily="2" charset="-122"/>
                <a:ea typeface="等线 Light" panose="02010600030101010101" pitchFamily="2" charset="-122"/>
                <a:cs typeface="+mn-cs"/>
              </a:endParaRPr>
            </a:p>
          </p:txBody>
        </p:sp>
        <p:cxnSp>
          <p:nvCxnSpPr>
            <p:cNvPr id="34" name="直接连接符 33"/>
            <p:cNvCxnSpPr/>
            <p:nvPr/>
          </p:nvCxnSpPr>
          <p:spPr>
            <a:xfrm>
              <a:off x="2169000" y="1590892"/>
              <a:ext cx="2730056" cy="0"/>
            </a:xfrm>
            <a:prstGeom prst="line">
              <a:avLst/>
            </a:prstGeom>
            <a:ln w="1905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1755961" y="5134280"/>
            <a:ext cx="3403601" cy="429413"/>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867"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超过货运极限订单的处理</a:t>
            </a:r>
            <a:endParaRPr kumimoji="0" lang="en-US" altLang="zh-CN" sz="1867"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36" name="组合 35"/>
          <p:cNvGrpSpPr/>
          <p:nvPr/>
        </p:nvGrpSpPr>
        <p:grpSpPr>
          <a:xfrm>
            <a:off x="1768677" y="4462040"/>
            <a:ext cx="3767075" cy="649201"/>
            <a:chOff x="2073750" y="3146124"/>
            <a:chExt cx="2825306" cy="438210"/>
          </a:xfrm>
        </p:grpSpPr>
        <p:sp>
          <p:nvSpPr>
            <p:cNvPr id="37" name="TextBox 36"/>
            <p:cNvSpPr txBox="1"/>
            <p:nvPr/>
          </p:nvSpPr>
          <p:spPr>
            <a:xfrm>
              <a:off x="2073750" y="3146124"/>
              <a:ext cx="1418899" cy="339367"/>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67" b="0" i="0" u="none" strike="noStrike" kern="120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仓库的统筹</a:t>
              </a:r>
            </a:p>
          </p:txBody>
        </p:sp>
        <p:cxnSp>
          <p:nvCxnSpPr>
            <p:cNvPr id="38" name="直接连接符 37"/>
            <p:cNvCxnSpPr/>
            <p:nvPr/>
          </p:nvCxnSpPr>
          <p:spPr>
            <a:xfrm>
              <a:off x="2169000" y="3584334"/>
              <a:ext cx="2730056" cy="0"/>
            </a:xfrm>
            <a:prstGeom prst="line">
              <a:avLst/>
            </a:prstGeom>
            <a:ln w="1905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7453849" y="3413435"/>
            <a:ext cx="3403601" cy="809902"/>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867" b="0" i="0" u="none" strike="noStrike" kern="1200" cap="none" spc="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rPr>
              <a:t>将各个供应商的货品放在一起加以整合或是分散的运输网点</a:t>
            </a:r>
            <a:endParaRPr kumimoji="0" lang="en-US" altLang="zh-CN" sz="1867" b="0" i="0" u="none" strike="noStrike" kern="1200" cap="none" spc="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grpSp>
        <p:nvGrpSpPr>
          <p:cNvPr id="40" name="组合 39"/>
          <p:cNvGrpSpPr/>
          <p:nvPr/>
        </p:nvGrpSpPr>
        <p:grpSpPr>
          <a:xfrm>
            <a:off x="7146536" y="2710017"/>
            <a:ext cx="3640075" cy="630819"/>
            <a:chOff x="6107144" y="1963514"/>
            <a:chExt cx="2730056" cy="425803"/>
          </a:xfrm>
        </p:grpSpPr>
        <p:sp>
          <p:nvSpPr>
            <p:cNvPr id="41" name="TextBox 40"/>
            <p:cNvSpPr txBox="1"/>
            <p:nvPr/>
          </p:nvSpPr>
          <p:spPr>
            <a:xfrm>
              <a:off x="6366941" y="1963514"/>
              <a:ext cx="1783180" cy="283881"/>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133" b="0" i="0" u="none" strike="noStrike" kern="1200" cap="none" spc="0" normalizeH="0" baseline="0" noProof="0">
                  <a:ln>
                    <a:noFill/>
                  </a:ln>
                  <a:solidFill>
                    <a:srgbClr val="121212"/>
                  </a:solidFill>
                  <a:effectLst/>
                  <a:uLnTx/>
                  <a:uFillTx/>
                  <a:latin typeface="等线 Light" panose="02010600030101010101" pitchFamily="2" charset="-122"/>
                  <a:ea typeface="等线 Light" panose="02010600030101010101" pitchFamily="2" charset="-122"/>
                  <a:cs typeface="+mn-cs"/>
                </a:rPr>
                <a:t>统筹点的利用情况</a:t>
              </a:r>
              <a:endParaRPr kumimoji="0" lang="zh-CN" altLang="en-US" sz="2667" b="0" i="0" u="none" strike="noStrike" kern="1200" cap="none" spc="0" normalizeH="0" baseline="0" noProof="0">
                <a:ln>
                  <a:noFill/>
                </a:ln>
                <a:solidFill>
                  <a:prstClr val="black">
                    <a:lumMod val="95000"/>
                    <a:lumOff val="5000"/>
                  </a:prstClr>
                </a:solidFill>
                <a:effectLst/>
                <a:uLnTx/>
                <a:uFillTx/>
                <a:latin typeface="等线 Light" panose="02010600030101010101" pitchFamily="2" charset="-122"/>
                <a:ea typeface="等线 Light" panose="02010600030101010101" pitchFamily="2" charset="-122"/>
                <a:cs typeface="+mn-cs"/>
              </a:endParaRPr>
            </a:p>
          </p:txBody>
        </p:sp>
        <p:cxnSp>
          <p:nvCxnSpPr>
            <p:cNvPr id="42" name="直接连接符 41"/>
            <p:cNvCxnSpPr/>
            <p:nvPr/>
          </p:nvCxnSpPr>
          <p:spPr>
            <a:xfrm>
              <a:off x="6107144" y="2389317"/>
              <a:ext cx="2730056" cy="0"/>
            </a:xfrm>
            <a:prstGeom prst="line">
              <a:avLst/>
            </a:prstGeom>
            <a:ln w="1905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2186105"/>
      </p:ext>
    </p:extLst>
  </p:cSld>
  <p:clrMapOvr>
    <a:masterClrMapping/>
  </p:clrMapOvr>
  <mc:AlternateContent xmlns:mc="http://schemas.openxmlformats.org/markup-compatibility/2006" xmlns:p14="http://schemas.microsoft.com/office/powerpoint/2010/main">
    <mc:Choice Requires="p14">
      <p:transition spd="slow" p14:dur="1750" advClick="0" advTm="10000">
        <p14:gallery dir="l"/>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heel(4)">
                                      <p:cBhvr>
                                        <p:cTn id="7" dur="1000"/>
                                        <p:tgtEl>
                                          <p:spTgt spid="114"/>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250" fill="hold"/>
                                        <p:tgtEl>
                                          <p:spTgt spid="29"/>
                                        </p:tgtEl>
                                        <p:attrNameLst>
                                          <p:attrName>ppt_w</p:attrName>
                                        </p:attrNameLst>
                                      </p:cBhvr>
                                      <p:tavLst>
                                        <p:tav tm="0">
                                          <p:val>
                                            <p:fltVal val="0"/>
                                          </p:val>
                                        </p:tav>
                                        <p:tav tm="100000">
                                          <p:val>
                                            <p:strVal val="#ppt_w"/>
                                          </p:val>
                                        </p:tav>
                                      </p:tavLst>
                                    </p:anim>
                                    <p:anim calcmode="lin" valueType="num">
                                      <p:cBhvr>
                                        <p:cTn id="12" dur="250" fill="hold"/>
                                        <p:tgtEl>
                                          <p:spTgt spid="29"/>
                                        </p:tgtEl>
                                        <p:attrNameLst>
                                          <p:attrName>ppt_h</p:attrName>
                                        </p:attrNameLst>
                                      </p:cBhvr>
                                      <p:tavLst>
                                        <p:tav tm="0">
                                          <p:val>
                                            <p:fltVal val="0"/>
                                          </p:val>
                                        </p:tav>
                                        <p:tav tm="100000">
                                          <p:val>
                                            <p:strVal val="#ppt_h"/>
                                          </p:val>
                                        </p:tav>
                                      </p:tavLst>
                                    </p:anim>
                                    <p:animEffect transition="in" filter="fade">
                                      <p:cBhvr>
                                        <p:cTn id="13" dur="250"/>
                                        <p:tgtEl>
                                          <p:spTgt spid="29"/>
                                        </p:tgtEl>
                                      </p:cBhvr>
                                    </p:animEffect>
                                  </p:childTnLst>
                                </p:cTn>
                              </p:par>
                            </p:childTnLst>
                          </p:cTn>
                        </p:par>
                        <p:par>
                          <p:cTn id="14" fill="hold">
                            <p:stCondLst>
                              <p:cond delay="1500"/>
                            </p:stCondLst>
                            <p:childTnLst>
                              <p:par>
                                <p:cTn id="15" presetID="22" presetClass="entr" presetSubtype="2"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right)">
                                      <p:cBhvr>
                                        <p:cTn id="17" dur="500"/>
                                        <p:tgtEl>
                                          <p:spTgt spid="32"/>
                                        </p:tgtEl>
                                      </p:cBhvr>
                                    </p:animEffect>
                                  </p:childTnLst>
                                </p:cTn>
                              </p:par>
                            </p:childTnLst>
                          </p:cTn>
                        </p:par>
                        <p:par>
                          <p:cTn id="18" fill="hold">
                            <p:stCondLst>
                              <p:cond delay="2000"/>
                            </p:stCondLst>
                            <p:childTnLst>
                              <p:par>
                                <p:cTn id="19" presetID="2" presetClass="entr" presetSubtype="4"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ppt_x"/>
                                          </p:val>
                                        </p:tav>
                                        <p:tav tm="100000">
                                          <p:val>
                                            <p:strVal val="#ppt_x"/>
                                          </p:val>
                                        </p:tav>
                                      </p:tavLst>
                                    </p:anim>
                                    <p:anim calcmode="lin" valueType="num">
                                      <p:cBhvr additive="base">
                                        <p:cTn id="22" dur="500" fill="hold"/>
                                        <p:tgtEl>
                                          <p:spTgt spid="31"/>
                                        </p:tgtEl>
                                        <p:attrNameLst>
                                          <p:attrName>ppt_y</p:attrName>
                                        </p:attrNameLst>
                                      </p:cBhvr>
                                      <p:tavLst>
                                        <p:tav tm="0">
                                          <p:val>
                                            <p:strVal val="1+#ppt_h/2"/>
                                          </p:val>
                                        </p:tav>
                                        <p:tav tm="100000">
                                          <p:val>
                                            <p:strVal val="#ppt_y"/>
                                          </p:val>
                                        </p:tav>
                                      </p:tavLst>
                                    </p:anim>
                                  </p:childTnLst>
                                </p:cTn>
                              </p:par>
                            </p:childTnLst>
                          </p:cTn>
                        </p:par>
                        <p:par>
                          <p:cTn id="23" fill="hold">
                            <p:stCondLst>
                              <p:cond delay="2500"/>
                            </p:stCondLst>
                            <p:childTnLst>
                              <p:par>
                                <p:cTn id="24" presetID="53" presetClass="entr" presetSubtype="16"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p:cTn id="26" dur="250" fill="hold"/>
                                        <p:tgtEl>
                                          <p:spTgt spid="28"/>
                                        </p:tgtEl>
                                        <p:attrNameLst>
                                          <p:attrName>ppt_w</p:attrName>
                                        </p:attrNameLst>
                                      </p:cBhvr>
                                      <p:tavLst>
                                        <p:tav tm="0">
                                          <p:val>
                                            <p:fltVal val="0"/>
                                          </p:val>
                                        </p:tav>
                                        <p:tav tm="100000">
                                          <p:val>
                                            <p:strVal val="#ppt_w"/>
                                          </p:val>
                                        </p:tav>
                                      </p:tavLst>
                                    </p:anim>
                                    <p:anim calcmode="lin" valueType="num">
                                      <p:cBhvr>
                                        <p:cTn id="27" dur="250" fill="hold"/>
                                        <p:tgtEl>
                                          <p:spTgt spid="28"/>
                                        </p:tgtEl>
                                        <p:attrNameLst>
                                          <p:attrName>ppt_h</p:attrName>
                                        </p:attrNameLst>
                                      </p:cBhvr>
                                      <p:tavLst>
                                        <p:tav tm="0">
                                          <p:val>
                                            <p:fltVal val="0"/>
                                          </p:val>
                                        </p:tav>
                                        <p:tav tm="100000">
                                          <p:val>
                                            <p:strVal val="#ppt_h"/>
                                          </p:val>
                                        </p:tav>
                                      </p:tavLst>
                                    </p:anim>
                                    <p:animEffect transition="in" filter="fade">
                                      <p:cBhvr>
                                        <p:cTn id="28" dur="250"/>
                                        <p:tgtEl>
                                          <p:spTgt spid="28"/>
                                        </p:tgtEl>
                                      </p:cBhvr>
                                    </p:animEffect>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childTnLst>
                          </p:cTn>
                        </p:par>
                        <p:par>
                          <p:cTn id="33" fill="hold">
                            <p:stCondLst>
                              <p:cond delay="3500"/>
                            </p:stCondLst>
                            <p:childTnLst>
                              <p:par>
                                <p:cTn id="34" presetID="2" presetClass="entr" presetSubtype="4" fill="hold" grpId="0" nodeType="afterEffect">
                                  <p:stCondLst>
                                    <p:cond delay="0"/>
                                  </p:stCondLst>
                                  <p:childTnLst>
                                    <p:set>
                                      <p:cBhvr>
                                        <p:cTn id="35" dur="1" fill="hold">
                                          <p:stCondLst>
                                            <p:cond delay="0"/>
                                          </p:stCondLst>
                                        </p:cTn>
                                        <p:tgtEl>
                                          <p:spTgt spid="39"/>
                                        </p:tgtEl>
                                        <p:attrNameLst>
                                          <p:attrName>style.visibility</p:attrName>
                                        </p:attrNameLst>
                                      </p:cBhvr>
                                      <p:to>
                                        <p:strVal val="visible"/>
                                      </p:to>
                                    </p:set>
                                    <p:anim calcmode="lin" valueType="num">
                                      <p:cBhvr additive="base">
                                        <p:cTn id="36" dur="500" fill="hold"/>
                                        <p:tgtEl>
                                          <p:spTgt spid="39"/>
                                        </p:tgtEl>
                                        <p:attrNameLst>
                                          <p:attrName>ppt_x</p:attrName>
                                        </p:attrNameLst>
                                      </p:cBhvr>
                                      <p:tavLst>
                                        <p:tav tm="0">
                                          <p:val>
                                            <p:strVal val="#ppt_x"/>
                                          </p:val>
                                        </p:tav>
                                        <p:tav tm="100000">
                                          <p:val>
                                            <p:strVal val="#ppt_x"/>
                                          </p:val>
                                        </p:tav>
                                      </p:tavLst>
                                    </p:anim>
                                    <p:anim calcmode="lin" valueType="num">
                                      <p:cBhvr additive="base">
                                        <p:cTn id="37" dur="500" fill="hold"/>
                                        <p:tgtEl>
                                          <p:spTgt spid="39"/>
                                        </p:tgtEl>
                                        <p:attrNameLst>
                                          <p:attrName>ppt_y</p:attrName>
                                        </p:attrNameLst>
                                      </p:cBhvr>
                                      <p:tavLst>
                                        <p:tav tm="0">
                                          <p:val>
                                            <p:strVal val="1+#ppt_h/2"/>
                                          </p:val>
                                        </p:tav>
                                        <p:tav tm="100000">
                                          <p:val>
                                            <p:strVal val="#ppt_y"/>
                                          </p:val>
                                        </p:tav>
                                      </p:tavLst>
                                    </p:anim>
                                  </p:childTnLst>
                                </p:cTn>
                              </p:par>
                            </p:childTnLst>
                          </p:cTn>
                        </p:par>
                        <p:par>
                          <p:cTn id="38" fill="hold">
                            <p:stCondLst>
                              <p:cond delay="4000"/>
                            </p:stCondLst>
                            <p:childTnLst>
                              <p:par>
                                <p:cTn id="39" presetID="53" presetClass="entr" presetSubtype="16"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250" fill="hold"/>
                                        <p:tgtEl>
                                          <p:spTgt spid="30"/>
                                        </p:tgtEl>
                                        <p:attrNameLst>
                                          <p:attrName>ppt_w</p:attrName>
                                        </p:attrNameLst>
                                      </p:cBhvr>
                                      <p:tavLst>
                                        <p:tav tm="0">
                                          <p:val>
                                            <p:fltVal val="0"/>
                                          </p:val>
                                        </p:tav>
                                        <p:tav tm="100000">
                                          <p:val>
                                            <p:strVal val="#ppt_w"/>
                                          </p:val>
                                        </p:tav>
                                      </p:tavLst>
                                    </p:anim>
                                    <p:anim calcmode="lin" valueType="num">
                                      <p:cBhvr>
                                        <p:cTn id="42" dur="250" fill="hold"/>
                                        <p:tgtEl>
                                          <p:spTgt spid="30"/>
                                        </p:tgtEl>
                                        <p:attrNameLst>
                                          <p:attrName>ppt_h</p:attrName>
                                        </p:attrNameLst>
                                      </p:cBhvr>
                                      <p:tavLst>
                                        <p:tav tm="0">
                                          <p:val>
                                            <p:fltVal val="0"/>
                                          </p:val>
                                        </p:tav>
                                        <p:tav tm="100000">
                                          <p:val>
                                            <p:strVal val="#ppt_h"/>
                                          </p:val>
                                        </p:tav>
                                      </p:tavLst>
                                    </p:anim>
                                    <p:animEffect transition="in" filter="fade">
                                      <p:cBhvr>
                                        <p:cTn id="43" dur="250"/>
                                        <p:tgtEl>
                                          <p:spTgt spid="30"/>
                                        </p:tgtEl>
                                      </p:cBhvr>
                                    </p:animEffect>
                                  </p:childTnLst>
                                </p:cTn>
                              </p:par>
                            </p:childTnLst>
                          </p:cTn>
                        </p:par>
                        <p:par>
                          <p:cTn id="44" fill="hold">
                            <p:stCondLst>
                              <p:cond delay="4500"/>
                            </p:stCondLst>
                            <p:childTnLst>
                              <p:par>
                                <p:cTn id="45" presetID="22" presetClass="entr" presetSubtype="2" fill="hold"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right)">
                                      <p:cBhvr>
                                        <p:cTn id="47" dur="500"/>
                                        <p:tgtEl>
                                          <p:spTgt spid="36"/>
                                        </p:tgtEl>
                                      </p:cBhvr>
                                    </p:animEffect>
                                  </p:childTnLst>
                                </p:cTn>
                              </p:par>
                            </p:childTnLst>
                          </p:cTn>
                        </p:par>
                        <p:par>
                          <p:cTn id="48" fill="hold">
                            <p:stCondLst>
                              <p:cond delay="5000"/>
                            </p:stCondLst>
                            <p:childTnLst>
                              <p:par>
                                <p:cTn id="49" presetID="2" presetClass="entr" presetSubtype="4"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28" grpId="0" animBg="1"/>
      <p:bldP spid="29" grpId="0" animBg="1"/>
      <p:bldP spid="30" grpId="0" animBg="1"/>
      <p:bldP spid="31" grpId="0"/>
      <p:bldP spid="35" grpId="0"/>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55"/>
          <p:cNvSpPr txBox="1">
            <a:spLocks noChangeArrowheads="1"/>
          </p:cNvSpPr>
          <p:nvPr/>
        </p:nvSpPr>
        <p:spPr bwMode="auto">
          <a:xfrm>
            <a:off x="815414" y="160615"/>
            <a:ext cx="7392821" cy="65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892" tIns="60945" rIns="121892" bIns="60945">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467" b="0" i="0" u="none" strike="noStrike" kern="1200" cap="none" spc="0" normalizeH="0" baseline="0" noProof="0">
                <a:ln>
                  <a:noFill/>
                </a:ln>
                <a:solidFill>
                  <a:prstClr val="black"/>
                </a:solidFill>
                <a:effectLst/>
                <a:uLnTx/>
                <a:uFillTx/>
                <a:latin typeface="方正黑体简体" panose="02010601030101010101" pitchFamily="2" charset="-122"/>
                <a:ea typeface="方正黑体简体" panose="02010601030101010101" pitchFamily="2" charset="-122"/>
                <a:cs typeface="+mn-cs"/>
              </a:rPr>
              <a:t>了解影响司机选择路线的因素</a:t>
            </a:r>
          </a:p>
        </p:txBody>
      </p:sp>
      <p:sp>
        <p:nvSpPr>
          <p:cNvPr id="27" name="矩形 26"/>
          <p:cNvSpPr/>
          <p:nvPr/>
        </p:nvSpPr>
        <p:spPr bwMode="auto">
          <a:xfrm>
            <a:off x="1631159" y="2468894"/>
            <a:ext cx="8160900" cy="3297951"/>
          </a:xfrm>
          <a:prstGeom prst="rect">
            <a:avLst/>
          </a:prstGeom>
          <a:noFill/>
          <a:ln w="3175" cap="flat" cmpd="sng" algn="ctr">
            <a:solidFill>
              <a:schemeClr val="bg1">
                <a:lumMod val="50000"/>
              </a:schemeClr>
            </a:solidFill>
            <a:prstDash val="solid"/>
          </a:ln>
          <a:effectLst>
            <a:outerShdw blurRad="50800" dist="38100" dir="5400000" algn="t" rotWithShape="0">
              <a:prstClr val="black">
                <a:alpha val="40000"/>
              </a:prstClr>
            </a:outerShdw>
          </a:effectLst>
        </p:spPr>
        <p:txBody>
          <a:bodyPr anchor="ct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altLang="zh-CN" sz="16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29" name="椭圆 28"/>
          <p:cNvSpPr/>
          <p:nvPr/>
        </p:nvSpPr>
        <p:spPr bwMode="auto">
          <a:xfrm>
            <a:off x="5135893" y="1220755"/>
            <a:ext cx="1151432" cy="1080276"/>
          </a:xfrm>
          <a:prstGeom prst="ellipse">
            <a:avLst/>
          </a:prstGeom>
          <a:solidFill>
            <a:srgbClr val="0070C0"/>
          </a:solidFill>
          <a:ln w="25400" cap="flat" cmpd="sng" algn="ctr">
            <a:noFill/>
            <a:prstDash val="solid"/>
          </a:ln>
          <a:effectLst/>
        </p:spPr>
        <p:txBody>
          <a:bodyPr lIns="0" tIns="0" rIns="0" bIns="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667"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问卷</a:t>
            </a:r>
          </a:p>
        </p:txBody>
      </p:sp>
      <p:sp>
        <p:nvSpPr>
          <p:cNvPr id="32" name="Text Box 44"/>
          <p:cNvSpPr txBox="1">
            <a:spLocks noChangeArrowheads="1"/>
          </p:cNvSpPr>
          <p:nvPr/>
        </p:nvSpPr>
        <p:spPr bwMode="auto">
          <a:xfrm>
            <a:off x="2255574" y="2852936"/>
            <a:ext cx="7414269" cy="244554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anose="020B0503020204020204" pitchFamily="34" charset="-122"/>
                <a:ea typeface="微软雅黑" panose="020B0503020204020204" pitchFamily="34" charset="-122"/>
              </a:defRPr>
            </a:lvl1pPr>
            <a:lvl2pPr defTabSz="720725" eaLnBrk="0" hangingPunct="0">
              <a:defRPr sz="1600">
                <a:latin typeface="Arial" panose="020B0604020202020204" pitchFamily="34" charset="0"/>
                <a:ea typeface="宋体" panose="02010600030101010101" pitchFamily="2" charset="-122"/>
              </a:defRPr>
            </a:lvl2pPr>
            <a:lvl3pPr defTabSz="720725" eaLnBrk="0" hangingPunct="0">
              <a:defRPr sz="1600">
                <a:latin typeface="Arial" panose="020B0604020202020204" pitchFamily="34" charset="0"/>
                <a:ea typeface="宋体" panose="02010600030101010101" pitchFamily="2" charset="-122"/>
              </a:defRPr>
            </a:lvl3pPr>
            <a:lvl4pPr defTabSz="720725" eaLnBrk="0" hangingPunct="0">
              <a:defRPr sz="1600">
                <a:latin typeface="Arial" panose="020B0604020202020204" pitchFamily="34" charset="0"/>
                <a:ea typeface="宋体" panose="02010600030101010101" pitchFamily="2" charset="-122"/>
              </a:defRPr>
            </a:lvl4pPr>
            <a:lvl5pPr defTabSz="720725" eaLnBrk="0" hangingPunct="0">
              <a:defRPr sz="1600">
                <a:latin typeface="Arial" panose="020B0604020202020204" pitchFamily="34" charset="0"/>
                <a:ea typeface="宋体" panose="02010600030101010101" pitchFamily="2" charset="-122"/>
              </a:defRPr>
            </a:lvl5pPr>
            <a:lvl6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6pPr>
            <a:lvl7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7pPr>
            <a:lvl8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8pPr>
            <a:lvl9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9pPr>
          </a:lstStyle>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你有自己的仓库吗</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超过你今日最大运输量的订单你会如何处理，你会选择交由同行还是自己仓库周转</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周转时间、人工成本大概是多少</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你是如何将订单交给同行的？口头交托还是上级决策   </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你对可以处理“超过自己运输能力”订单的平台是什么看法   </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51753862"/>
      </p:ext>
    </p:extLst>
  </p:cSld>
  <p:clrMapOvr>
    <a:masterClrMapping/>
  </p:clrMapOvr>
  <mc:AlternateContent xmlns:mc="http://schemas.openxmlformats.org/markup-compatibility/2006" xmlns:p14="http://schemas.microsoft.com/office/powerpoint/2010/main">
    <mc:Choice Requires="p14">
      <p:transition spd="slow" advClick="0" advTm="10000">
        <p14:flash/>
      </p:transition>
    </mc:Choice>
    <mc:Fallback xmlns="">
      <p:transition spd="slow" advClick="0" advTm="10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1"/>
            <a:ext cx="12191239" cy="6857572"/>
          </a:xfrm>
          <a:prstGeom prst="rect">
            <a:avLst/>
          </a:prstGeom>
        </p:spPr>
      </p:pic>
      <p:sp>
        <p:nvSpPr>
          <p:cNvPr id="7" name="Freeform 5"/>
          <p:cNvSpPr/>
          <p:nvPr/>
        </p:nvSpPr>
        <p:spPr bwMode="auto">
          <a:xfrm>
            <a:off x="3308645" y="1395413"/>
            <a:ext cx="8883355" cy="1881187"/>
          </a:xfrm>
          <a:custGeom>
            <a:avLst/>
            <a:gdLst>
              <a:gd name="T0" fmla="*/ 11567 w 11567"/>
              <a:gd name="T1" fmla="*/ 2441 h 2441"/>
              <a:gd name="T2" fmla="*/ 0 w 11567"/>
              <a:gd name="T3" fmla="*/ 2441 h 2441"/>
              <a:gd name="T4" fmla="*/ 1542 w 11567"/>
              <a:gd name="T5" fmla="*/ 0 h 2441"/>
              <a:gd name="T6" fmla="*/ 11567 w 11567"/>
              <a:gd name="T7" fmla="*/ 0 h 2441"/>
              <a:gd name="T8" fmla="*/ 11567 w 11567"/>
              <a:gd name="T9" fmla="*/ 2441 h 2441"/>
            </a:gdLst>
            <a:ahLst/>
            <a:cxnLst>
              <a:cxn ang="0">
                <a:pos x="T0" y="T1"/>
              </a:cxn>
              <a:cxn ang="0">
                <a:pos x="T2" y="T3"/>
              </a:cxn>
              <a:cxn ang="0">
                <a:pos x="T4" y="T5"/>
              </a:cxn>
              <a:cxn ang="0">
                <a:pos x="T6" y="T7"/>
              </a:cxn>
              <a:cxn ang="0">
                <a:pos x="T8" y="T9"/>
              </a:cxn>
            </a:cxnLst>
            <a:rect l="0" t="0" r="r" b="b"/>
            <a:pathLst>
              <a:path w="11567" h="2441">
                <a:moveTo>
                  <a:pt x="11567" y="2441"/>
                </a:moveTo>
                <a:lnTo>
                  <a:pt x="0" y="2441"/>
                </a:lnTo>
                <a:lnTo>
                  <a:pt x="1542" y="0"/>
                </a:lnTo>
                <a:lnTo>
                  <a:pt x="11567" y="0"/>
                </a:lnTo>
                <a:lnTo>
                  <a:pt x="11567" y="2441"/>
                </a:lnTo>
                <a:close/>
              </a:path>
            </a:pathLst>
          </a:custGeom>
          <a:solidFill>
            <a:srgbClr val="595959"/>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Freeform 6"/>
          <p:cNvSpPr/>
          <p:nvPr/>
        </p:nvSpPr>
        <p:spPr bwMode="auto">
          <a:xfrm>
            <a:off x="0" y="4075113"/>
            <a:ext cx="5693725" cy="1712912"/>
          </a:xfrm>
          <a:custGeom>
            <a:avLst/>
            <a:gdLst>
              <a:gd name="T0" fmla="*/ 0 w 7413"/>
              <a:gd name="T1" fmla="*/ 0 h 2222"/>
              <a:gd name="T2" fmla="*/ 7413 w 7413"/>
              <a:gd name="T3" fmla="*/ 0 h 2222"/>
              <a:gd name="T4" fmla="*/ 6010 w 7413"/>
              <a:gd name="T5" fmla="*/ 2222 h 2222"/>
              <a:gd name="T6" fmla="*/ 0 w 7413"/>
              <a:gd name="T7" fmla="*/ 2222 h 2222"/>
              <a:gd name="T8" fmla="*/ 0 w 7413"/>
              <a:gd name="T9" fmla="*/ 0 h 2222"/>
            </a:gdLst>
            <a:ahLst/>
            <a:cxnLst>
              <a:cxn ang="0">
                <a:pos x="T0" y="T1"/>
              </a:cxn>
              <a:cxn ang="0">
                <a:pos x="T2" y="T3"/>
              </a:cxn>
              <a:cxn ang="0">
                <a:pos x="T4" y="T5"/>
              </a:cxn>
              <a:cxn ang="0">
                <a:pos x="T6" y="T7"/>
              </a:cxn>
              <a:cxn ang="0">
                <a:pos x="T8" y="T9"/>
              </a:cxn>
            </a:cxnLst>
            <a:rect l="0" t="0" r="r" b="b"/>
            <a:pathLst>
              <a:path w="7413" h="2222">
                <a:moveTo>
                  <a:pt x="0" y="0"/>
                </a:moveTo>
                <a:lnTo>
                  <a:pt x="7413" y="0"/>
                </a:lnTo>
                <a:lnTo>
                  <a:pt x="6010" y="2222"/>
                </a:lnTo>
                <a:lnTo>
                  <a:pt x="0" y="2222"/>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Freeform 7"/>
          <p:cNvSpPr/>
          <p:nvPr/>
        </p:nvSpPr>
        <p:spPr bwMode="auto">
          <a:xfrm>
            <a:off x="0" y="2025615"/>
            <a:ext cx="10728896"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0070C0"/>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Freeform 8"/>
          <p:cNvSpPr/>
          <p:nvPr/>
        </p:nvSpPr>
        <p:spPr bwMode="auto">
          <a:xfrm>
            <a:off x="11227177" y="1908176"/>
            <a:ext cx="556995" cy="900113"/>
          </a:xfrm>
          <a:custGeom>
            <a:avLst/>
            <a:gdLst>
              <a:gd name="T0" fmla="*/ 584 w 725"/>
              <a:gd name="T1" fmla="*/ 443 h 1169"/>
              <a:gd name="T2" fmla="*/ 725 w 725"/>
              <a:gd name="T3" fmla="*/ 585 h 1169"/>
              <a:gd name="T4" fmla="*/ 584 w 725"/>
              <a:gd name="T5" fmla="*/ 726 h 1169"/>
              <a:gd name="T6" fmla="*/ 141 w 725"/>
              <a:gd name="T7" fmla="*/ 1169 h 1169"/>
              <a:gd name="T8" fmla="*/ 0 w 725"/>
              <a:gd name="T9" fmla="*/ 1028 h 1169"/>
              <a:gd name="T10" fmla="*/ 443 w 725"/>
              <a:gd name="T11" fmla="*/ 585 h 1169"/>
              <a:gd name="T12" fmla="*/ 0 w 725"/>
              <a:gd name="T13" fmla="*/ 141 h 1169"/>
              <a:gd name="T14" fmla="*/ 141 w 725"/>
              <a:gd name="T15" fmla="*/ 0 h 1169"/>
              <a:gd name="T16" fmla="*/ 584 w 725"/>
              <a:gd name="T17" fmla="*/ 443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Freeform 9"/>
          <p:cNvSpPr/>
          <p:nvPr/>
        </p:nvSpPr>
        <p:spPr bwMode="auto">
          <a:xfrm>
            <a:off x="10587664" y="6049964"/>
            <a:ext cx="1604336" cy="808037"/>
          </a:xfrm>
          <a:custGeom>
            <a:avLst/>
            <a:gdLst>
              <a:gd name="T0" fmla="*/ 2088 w 2088"/>
              <a:gd name="T1" fmla="*/ 0 h 1048"/>
              <a:gd name="T2" fmla="*/ 2088 w 2088"/>
              <a:gd name="T3" fmla="*/ 1048 h 1048"/>
              <a:gd name="T4" fmla="*/ 0 w 2088"/>
              <a:gd name="T5" fmla="*/ 1048 h 1048"/>
              <a:gd name="T6" fmla="*/ 662 w 2088"/>
              <a:gd name="T7" fmla="*/ 0 h 1048"/>
              <a:gd name="T8" fmla="*/ 2088 w 2088"/>
              <a:gd name="T9" fmla="*/ 0 h 1048"/>
            </a:gdLst>
            <a:ahLst/>
            <a:cxnLst>
              <a:cxn ang="0">
                <a:pos x="T0" y="T1"/>
              </a:cxn>
              <a:cxn ang="0">
                <a:pos x="T2" y="T3"/>
              </a:cxn>
              <a:cxn ang="0">
                <a:pos x="T4" y="T5"/>
              </a:cxn>
              <a:cxn ang="0">
                <a:pos x="T6" y="T7"/>
              </a:cxn>
              <a:cxn ang="0">
                <a:pos x="T8" y="T9"/>
              </a:cxn>
            </a:cxnLst>
            <a:rect l="0" t="0" r="r" b="b"/>
            <a:pathLst>
              <a:path w="2088" h="1048">
                <a:moveTo>
                  <a:pt x="2088" y="0"/>
                </a:moveTo>
                <a:lnTo>
                  <a:pt x="2088" y="1048"/>
                </a:lnTo>
                <a:lnTo>
                  <a:pt x="0" y="1048"/>
                </a:lnTo>
                <a:lnTo>
                  <a:pt x="662" y="0"/>
                </a:lnTo>
                <a:lnTo>
                  <a:pt x="2088" y="0"/>
                </a:lnTo>
                <a:close/>
              </a:path>
            </a:pathLst>
          </a:custGeom>
          <a:solidFill>
            <a:srgbClr val="C1C0C3"/>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Freeform 10"/>
          <p:cNvSpPr/>
          <p:nvPr/>
        </p:nvSpPr>
        <p:spPr bwMode="auto">
          <a:xfrm>
            <a:off x="10297266" y="6208714"/>
            <a:ext cx="1894735" cy="649287"/>
          </a:xfrm>
          <a:custGeom>
            <a:avLst/>
            <a:gdLst>
              <a:gd name="T0" fmla="*/ 2467 w 2467"/>
              <a:gd name="T1" fmla="*/ 0 h 843"/>
              <a:gd name="T2" fmla="*/ 2467 w 2467"/>
              <a:gd name="T3" fmla="*/ 843 h 843"/>
              <a:gd name="T4" fmla="*/ 0 w 2467"/>
              <a:gd name="T5" fmla="*/ 843 h 843"/>
              <a:gd name="T6" fmla="*/ 533 w 2467"/>
              <a:gd name="T7" fmla="*/ 0 h 843"/>
              <a:gd name="T8" fmla="*/ 2467 w 2467"/>
              <a:gd name="T9" fmla="*/ 0 h 843"/>
            </a:gdLst>
            <a:ahLst/>
            <a:cxnLst>
              <a:cxn ang="0">
                <a:pos x="T0" y="T1"/>
              </a:cxn>
              <a:cxn ang="0">
                <a:pos x="T2" y="T3"/>
              </a:cxn>
              <a:cxn ang="0">
                <a:pos x="T4" y="T5"/>
              </a:cxn>
              <a:cxn ang="0">
                <a:pos x="T6" y="T7"/>
              </a:cxn>
              <a:cxn ang="0">
                <a:pos x="T8" y="T9"/>
              </a:cxn>
            </a:cxnLst>
            <a:rect l="0" t="0" r="r" b="b"/>
            <a:pathLst>
              <a:path w="2467" h="843">
                <a:moveTo>
                  <a:pt x="2467" y="0"/>
                </a:moveTo>
                <a:lnTo>
                  <a:pt x="2467" y="843"/>
                </a:lnTo>
                <a:lnTo>
                  <a:pt x="0" y="843"/>
                </a:lnTo>
                <a:lnTo>
                  <a:pt x="533" y="0"/>
                </a:lnTo>
                <a:lnTo>
                  <a:pt x="2467"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TextBox 11"/>
          <p:cNvSpPr txBox="1">
            <a:spLocks noChangeArrowheads="1"/>
          </p:cNvSpPr>
          <p:nvPr/>
        </p:nvSpPr>
        <p:spPr bwMode="auto">
          <a:xfrm>
            <a:off x="2543606" y="3032089"/>
            <a:ext cx="4557609" cy="74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267"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对货运平台的看法</a:t>
            </a:r>
          </a:p>
        </p:txBody>
      </p:sp>
      <p:sp>
        <p:nvSpPr>
          <p:cNvPr id="19" name="TextBox 12"/>
          <p:cNvSpPr txBox="1">
            <a:spLocks noChangeArrowheads="1"/>
          </p:cNvSpPr>
          <p:nvPr/>
        </p:nvSpPr>
        <p:spPr bwMode="auto">
          <a:xfrm>
            <a:off x="1345675" y="2463801"/>
            <a:ext cx="1271453" cy="2205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733"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4</a:t>
            </a:r>
            <a:endParaRPr kumimoji="0" lang="zh-CN" altLang="en-US" sz="13733"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TextBox 2"/>
          <p:cNvSpPr txBox="1">
            <a:spLocks noChangeArrowheads="1"/>
          </p:cNvSpPr>
          <p:nvPr/>
        </p:nvSpPr>
        <p:spPr bwMode="auto">
          <a:xfrm>
            <a:off x="490347" y="3813177"/>
            <a:ext cx="843452" cy="52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Part</a:t>
            </a:r>
            <a:endParaRPr kumimoji="0" lang="zh-CN" altLang="en-US" sz="2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56789702"/>
      </p:ext>
    </p:extLst>
  </p:cSld>
  <p:clrMapOvr>
    <a:masterClrMapping/>
  </p:clrMapOvr>
  <mc:AlternateContent xmlns:mc="http://schemas.openxmlformats.org/markup-compatibility/2006" xmlns:p14="http://schemas.microsoft.com/office/powerpoint/2010/main">
    <mc:Choice Requires="p14">
      <p:transition spd="slow" p14:dur="1100" advClick="0" advTm="9000">
        <p14:switch dir="r"/>
      </p:transition>
    </mc:Choice>
    <mc:Fallback xmlns="">
      <p:transition spd="slow"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1000"/>
                                        <p:tgtEl>
                                          <p:spTgt spid="7"/>
                                        </p:tgtEl>
                                      </p:cBhvr>
                                    </p:animEffec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0-#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300" fill="hold"/>
                                        <p:tgtEl>
                                          <p:spTgt spid="15"/>
                                        </p:tgtEl>
                                        <p:attrNameLst>
                                          <p:attrName>ppt_w</p:attrName>
                                        </p:attrNameLst>
                                      </p:cBhvr>
                                      <p:tavLst>
                                        <p:tav tm="0">
                                          <p:val>
                                            <p:fltVal val="0"/>
                                          </p:val>
                                        </p:tav>
                                        <p:tav tm="100000">
                                          <p:val>
                                            <p:strVal val="#ppt_w"/>
                                          </p:val>
                                        </p:tav>
                                      </p:tavLst>
                                    </p:anim>
                                    <p:anim calcmode="lin" valueType="num">
                                      <p:cBhvr>
                                        <p:cTn id="20" dur="300" fill="hold"/>
                                        <p:tgtEl>
                                          <p:spTgt spid="15"/>
                                        </p:tgtEl>
                                        <p:attrNameLst>
                                          <p:attrName>ppt_h</p:attrName>
                                        </p:attrNameLst>
                                      </p:cBhvr>
                                      <p:tavLst>
                                        <p:tav tm="0">
                                          <p:val>
                                            <p:fltVal val="0"/>
                                          </p:val>
                                        </p:tav>
                                        <p:tav tm="100000">
                                          <p:val>
                                            <p:strVal val="#ppt_h"/>
                                          </p:val>
                                        </p:tav>
                                      </p:tavLst>
                                    </p:anim>
                                    <p:anim calcmode="lin" valueType="num">
                                      <p:cBhvr>
                                        <p:cTn id="21" dur="300" fill="hold"/>
                                        <p:tgtEl>
                                          <p:spTgt spid="15"/>
                                        </p:tgtEl>
                                        <p:attrNameLst>
                                          <p:attrName>style.rotation</p:attrName>
                                        </p:attrNameLst>
                                      </p:cBhvr>
                                      <p:tavLst>
                                        <p:tav tm="0">
                                          <p:val>
                                            <p:fltVal val="90"/>
                                          </p:val>
                                        </p:tav>
                                        <p:tav tm="100000">
                                          <p:val>
                                            <p:fltVal val="0"/>
                                          </p:val>
                                        </p:tav>
                                      </p:tavLst>
                                    </p:anim>
                                    <p:animEffect transition="in" filter="fade">
                                      <p:cBhvr>
                                        <p:cTn id="22" dur="300"/>
                                        <p:tgtEl>
                                          <p:spTgt spid="15"/>
                                        </p:tgtEl>
                                      </p:cBhvr>
                                    </p:animEffect>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400"/>
                                        <p:tgtEl>
                                          <p:spTgt spid="16"/>
                                        </p:tgtEl>
                                      </p:cBhvr>
                                    </p:animEffect>
                                    <p:anim calcmode="lin" valueType="num">
                                      <p:cBhvr>
                                        <p:cTn id="27" dur="400" fill="hold"/>
                                        <p:tgtEl>
                                          <p:spTgt spid="16"/>
                                        </p:tgtEl>
                                        <p:attrNameLst>
                                          <p:attrName>ppt_x</p:attrName>
                                        </p:attrNameLst>
                                      </p:cBhvr>
                                      <p:tavLst>
                                        <p:tav tm="0">
                                          <p:val>
                                            <p:strVal val="#ppt_x"/>
                                          </p:val>
                                        </p:tav>
                                        <p:tav tm="100000">
                                          <p:val>
                                            <p:strVal val="#ppt_x"/>
                                          </p:val>
                                        </p:tav>
                                      </p:tavLst>
                                    </p:anim>
                                    <p:anim calcmode="lin" valueType="num">
                                      <p:cBhvr>
                                        <p:cTn id="28" dur="400" fill="hold"/>
                                        <p:tgtEl>
                                          <p:spTgt spid="1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20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400"/>
                                        <p:tgtEl>
                                          <p:spTgt spid="17"/>
                                        </p:tgtEl>
                                      </p:cBhvr>
                                    </p:animEffect>
                                    <p:anim calcmode="lin" valueType="num">
                                      <p:cBhvr>
                                        <p:cTn id="32" dur="400" fill="hold"/>
                                        <p:tgtEl>
                                          <p:spTgt spid="17"/>
                                        </p:tgtEl>
                                        <p:attrNameLst>
                                          <p:attrName>ppt_x</p:attrName>
                                        </p:attrNameLst>
                                      </p:cBhvr>
                                      <p:tavLst>
                                        <p:tav tm="0">
                                          <p:val>
                                            <p:strVal val="#ppt_x"/>
                                          </p:val>
                                        </p:tav>
                                        <p:tav tm="100000">
                                          <p:val>
                                            <p:strVal val="#ppt_x"/>
                                          </p:val>
                                        </p:tav>
                                      </p:tavLst>
                                    </p:anim>
                                    <p:anim calcmode="lin" valueType="num">
                                      <p:cBhvr>
                                        <p:cTn id="33" dur="400" fill="hold"/>
                                        <p:tgtEl>
                                          <p:spTgt spid="17"/>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anim calcmode="lin" valueType="num">
                                      <p:cBhvr>
                                        <p:cTn id="38" dur="500" fill="hold"/>
                                        <p:tgtEl>
                                          <p:spTgt spid="21"/>
                                        </p:tgtEl>
                                        <p:attrNameLst>
                                          <p:attrName>ppt_x</p:attrName>
                                        </p:attrNameLst>
                                      </p:cBhvr>
                                      <p:tavLst>
                                        <p:tav tm="0">
                                          <p:val>
                                            <p:strVal val="#ppt_x"/>
                                          </p:val>
                                        </p:tav>
                                        <p:tav tm="100000">
                                          <p:val>
                                            <p:strVal val="#ppt_x"/>
                                          </p:val>
                                        </p:tav>
                                      </p:tavLst>
                                    </p:anim>
                                    <p:anim calcmode="lin" valueType="num">
                                      <p:cBhvr>
                                        <p:cTn id="39" dur="500" fill="hold"/>
                                        <p:tgtEl>
                                          <p:spTgt spid="21"/>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31"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 calcmode="lin" valueType="num">
                                      <p:cBhvr>
                                        <p:cTn id="45" dur="500" fill="hold"/>
                                        <p:tgtEl>
                                          <p:spTgt spid="19"/>
                                        </p:tgtEl>
                                        <p:attrNameLst>
                                          <p:attrName>style.rotation</p:attrName>
                                        </p:attrNameLst>
                                      </p:cBhvr>
                                      <p:tavLst>
                                        <p:tav tm="0">
                                          <p:val>
                                            <p:fltVal val="90"/>
                                          </p:val>
                                        </p:tav>
                                        <p:tav tm="100000">
                                          <p:val>
                                            <p:fltVal val="0"/>
                                          </p:val>
                                        </p:tav>
                                      </p:tavLst>
                                    </p:anim>
                                    <p:animEffect transition="in" filter="fade">
                                      <p:cBhvr>
                                        <p:cTn id="46" dur="500"/>
                                        <p:tgtEl>
                                          <p:spTgt spid="19"/>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animBg="1"/>
      <p:bldP spid="16" grpId="0" animBg="1"/>
      <p:bldP spid="17" grpId="0" animBg="1"/>
      <p:bldP spid="18" grpId="0" autoUpdateAnimBg="0"/>
      <p:bldP spid="19" grpId="0" autoUpdateAnimBg="0"/>
      <p:bldP spid="21"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 Box 55"/>
          <p:cNvSpPr txBox="1">
            <a:spLocks noChangeArrowheads="1"/>
          </p:cNvSpPr>
          <p:nvPr/>
        </p:nvSpPr>
        <p:spPr bwMode="auto">
          <a:xfrm>
            <a:off x="815414" y="160615"/>
            <a:ext cx="4988185" cy="1210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892" tIns="60945" rIns="121892" bIns="60945">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3600" i="0" dirty="0">
                <a:solidFill>
                  <a:srgbClr val="3C3C3C"/>
                </a:solidFill>
                <a:latin typeface="微软雅黑" panose="020B0503020204020204" pitchFamily="34" charset="-122"/>
                <a:ea typeface="微软雅黑" panose="020B0503020204020204" pitchFamily="34" charset="-122"/>
              </a:rPr>
              <a:t>对货运平台的看法</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467" b="0" i="0" u="none" strike="noStrike" kern="1200" cap="none" spc="0" normalizeH="0" baseline="0" noProof="0" dirty="0">
              <a:ln>
                <a:noFill/>
              </a:ln>
              <a:solidFill>
                <a:prstClr val="black"/>
              </a:solidFill>
              <a:effectLst/>
              <a:uLnTx/>
              <a:uFillTx/>
              <a:latin typeface="方正黑体简体" panose="02010601030101010101" pitchFamily="2" charset="-122"/>
              <a:ea typeface="方正黑体简体" panose="02010601030101010101" pitchFamily="2" charset="-122"/>
              <a:cs typeface="+mn-cs"/>
            </a:endParaRPr>
          </a:p>
        </p:txBody>
      </p:sp>
      <p:grpSp>
        <p:nvGrpSpPr>
          <p:cNvPr id="41" name="组合 40"/>
          <p:cNvGrpSpPr/>
          <p:nvPr/>
        </p:nvGrpSpPr>
        <p:grpSpPr>
          <a:xfrm>
            <a:off x="4355803" y="2198655"/>
            <a:ext cx="3541629" cy="3668048"/>
            <a:chOff x="2884071" y="1238250"/>
            <a:chExt cx="3066183" cy="2858068"/>
          </a:xfrm>
        </p:grpSpPr>
        <p:sp>
          <p:nvSpPr>
            <p:cNvPr id="42" name="剪去对角的矩形 41"/>
            <p:cNvSpPr/>
            <p:nvPr/>
          </p:nvSpPr>
          <p:spPr>
            <a:xfrm>
              <a:off x="4537288" y="1238250"/>
              <a:ext cx="1410202" cy="806573"/>
            </a:xfrm>
            <a:prstGeom prst="snip2Diag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1"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4" name="剪去同侧角的矩形 53"/>
            <p:cNvSpPr/>
            <p:nvPr/>
          </p:nvSpPr>
          <p:spPr>
            <a:xfrm rot="16200000" flipH="1">
              <a:off x="3185885" y="1981009"/>
              <a:ext cx="806573" cy="1410202"/>
            </a:xfrm>
            <a:prstGeom prst="snip2SameRect">
              <a:avLst>
                <a:gd name="adj1" fmla="val 17818"/>
                <a:gd name="adj2"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1"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5" name="剪去对角的矩形 54"/>
            <p:cNvSpPr/>
            <p:nvPr/>
          </p:nvSpPr>
          <p:spPr>
            <a:xfrm flipH="1">
              <a:off x="4540052" y="3289745"/>
              <a:ext cx="1410202" cy="806573"/>
            </a:xfrm>
            <a:prstGeom prst="snip2Diag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1"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燕尾形 55"/>
            <p:cNvSpPr/>
            <p:nvPr/>
          </p:nvSpPr>
          <p:spPr>
            <a:xfrm>
              <a:off x="4858060" y="1430134"/>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7" name="燕尾形 56"/>
            <p:cNvSpPr/>
            <p:nvPr/>
          </p:nvSpPr>
          <p:spPr>
            <a:xfrm>
              <a:off x="5145628" y="1430134"/>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8" name="燕尾形 57"/>
            <p:cNvSpPr/>
            <p:nvPr/>
          </p:nvSpPr>
          <p:spPr>
            <a:xfrm>
              <a:off x="5417653" y="1430134"/>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9" name="燕尾形 58"/>
            <p:cNvSpPr/>
            <p:nvPr/>
          </p:nvSpPr>
          <p:spPr>
            <a:xfrm flipH="1">
              <a:off x="3207171" y="2474708"/>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0" name="燕尾形 59"/>
            <p:cNvSpPr/>
            <p:nvPr/>
          </p:nvSpPr>
          <p:spPr>
            <a:xfrm flipH="1">
              <a:off x="3494739" y="2474708"/>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1" name="燕尾形 60"/>
            <p:cNvSpPr/>
            <p:nvPr/>
          </p:nvSpPr>
          <p:spPr>
            <a:xfrm flipH="1">
              <a:off x="3766764" y="2474708"/>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2" name="燕尾形 61"/>
            <p:cNvSpPr/>
            <p:nvPr/>
          </p:nvSpPr>
          <p:spPr>
            <a:xfrm>
              <a:off x="4854174" y="3488192"/>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3" name="燕尾形 62"/>
            <p:cNvSpPr/>
            <p:nvPr/>
          </p:nvSpPr>
          <p:spPr>
            <a:xfrm>
              <a:off x="5141742" y="3488192"/>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4" name="燕尾形 63"/>
            <p:cNvSpPr/>
            <p:nvPr/>
          </p:nvSpPr>
          <p:spPr>
            <a:xfrm>
              <a:off x="5413766" y="3488192"/>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5" name="圆角矩形 64"/>
            <p:cNvSpPr/>
            <p:nvPr/>
          </p:nvSpPr>
          <p:spPr>
            <a:xfrm>
              <a:off x="4537288" y="2282822"/>
              <a:ext cx="1412966" cy="80657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1"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6" name="矩形 65"/>
            <p:cNvSpPr/>
            <p:nvPr/>
          </p:nvSpPr>
          <p:spPr>
            <a:xfrm rot="18952920">
              <a:off x="4080952" y="2041591"/>
              <a:ext cx="718922" cy="20174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1"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7" name="矩形 66"/>
            <p:cNvSpPr/>
            <p:nvPr/>
          </p:nvSpPr>
          <p:spPr>
            <a:xfrm rot="2647080" flipH="1">
              <a:off x="4049864" y="3081787"/>
              <a:ext cx="718922" cy="20174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1"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69" name="组合 68"/>
          <p:cNvGrpSpPr/>
          <p:nvPr/>
        </p:nvGrpSpPr>
        <p:grpSpPr>
          <a:xfrm>
            <a:off x="7966948" y="1646637"/>
            <a:ext cx="3767073" cy="1704363"/>
            <a:chOff x="6007545" y="1079206"/>
            <a:chExt cx="2825305" cy="438210"/>
          </a:xfrm>
        </p:grpSpPr>
        <p:sp>
          <p:nvSpPr>
            <p:cNvPr id="70" name="TextBox 69"/>
            <p:cNvSpPr txBox="1"/>
            <p:nvPr/>
          </p:nvSpPr>
          <p:spPr>
            <a:xfrm>
              <a:off x="6007545" y="1079206"/>
              <a:ext cx="2584204" cy="234793"/>
            </a:xfrm>
            <a:prstGeom prst="rect">
              <a:avLst/>
            </a:prstGeom>
            <a:noFill/>
          </p:spPr>
          <p:txBody>
            <a:bodyPr wrap="square" rtlCol="0">
              <a:spAutoFit/>
            </a:bodyPr>
            <a:lstStyle>
              <a:defPPr>
                <a:defRPr lang="zh-CN"/>
              </a:defPPr>
              <a:lvl1pPr>
                <a:defRPr sz="2400" b="1">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67" b="0" i="0" u="none" strike="noStrike" kern="120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司机会选择什么方式降低返空率</a:t>
              </a:r>
            </a:p>
          </p:txBody>
        </p:sp>
        <p:cxnSp>
          <p:nvCxnSpPr>
            <p:cNvPr id="71" name="直接连接符 70"/>
            <p:cNvCxnSpPr/>
            <p:nvPr/>
          </p:nvCxnSpPr>
          <p:spPr>
            <a:xfrm>
              <a:off x="6102794" y="1517416"/>
              <a:ext cx="2730056" cy="0"/>
            </a:xfrm>
            <a:prstGeom prst="line">
              <a:avLst/>
            </a:prstGeom>
            <a:ln w="1905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8026992" y="4201636"/>
            <a:ext cx="3918060" cy="1531617"/>
            <a:chOff x="6007544" y="2882932"/>
            <a:chExt cx="2938545" cy="438210"/>
          </a:xfrm>
        </p:grpSpPr>
        <p:sp>
          <p:nvSpPr>
            <p:cNvPr id="75" name="TextBox 74"/>
            <p:cNvSpPr txBox="1"/>
            <p:nvPr/>
          </p:nvSpPr>
          <p:spPr>
            <a:xfrm>
              <a:off x="6007544" y="2882932"/>
              <a:ext cx="2938545" cy="261275"/>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67" b="0" i="0" u="none" strike="noStrike" kern="120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是否会选择使用货运</a:t>
              </a:r>
              <a:r>
                <a:rPr kumimoji="0" lang="en-US" altLang="zh-CN" sz="2667" b="0" i="0" u="none" strike="noStrike" kern="120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67" b="0" i="0" u="none" strike="noStrike" kern="120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来降低返空率</a:t>
              </a:r>
            </a:p>
          </p:txBody>
        </p:sp>
        <p:cxnSp>
          <p:nvCxnSpPr>
            <p:cNvPr id="76" name="直接连接符 75"/>
            <p:cNvCxnSpPr/>
            <p:nvPr/>
          </p:nvCxnSpPr>
          <p:spPr>
            <a:xfrm>
              <a:off x="6102794" y="3321142"/>
              <a:ext cx="2730056" cy="0"/>
            </a:xfrm>
            <a:prstGeom prst="line">
              <a:avLst/>
            </a:prstGeom>
            <a:ln w="1905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533692" y="2987537"/>
            <a:ext cx="3640075" cy="583885"/>
            <a:chOff x="387569" y="2063419"/>
            <a:chExt cx="2730056" cy="394123"/>
          </a:xfrm>
        </p:grpSpPr>
        <p:sp>
          <p:nvSpPr>
            <p:cNvPr id="79" name="TextBox 78"/>
            <p:cNvSpPr txBox="1"/>
            <p:nvPr/>
          </p:nvSpPr>
          <p:spPr>
            <a:xfrm>
              <a:off x="1065276" y="2063419"/>
              <a:ext cx="1418899" cy="339367"/>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667" b="0" i="0" u="none" strike="noStrike" kern="120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返空率情况</a:t>
              </a:r>
            </a:p>
          </p:txBody>
        </p:sp>
        <p:cxnSp>
          <p:nvCxnSpPr>
            <p:cNvPr id="80" name="直接连接符 79"/>
            <p:cNvCxnSpPr/>
            <p:nvPr/>
          </p:nvCxnSpPr>
          <p:spPr>
            <a:xfrm>
              <a:off x="387569" y="2457542"/>
              <a:ext cx="2730056" cy="0"/>
            </a:xfrm>
            <a:prstGeom prst="line">
              <a:avLst/>
            </a:prstGeom>
            <a:ln w="1905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 name="TextBox 37">
            <a:extLst>
              <a:ext uri="{FF2B5EF4-FFF2-40B4-BE49-F238E27FC236}">
                <a16:creationId xmlns:a16="http://schemas.microsoft.com/office/drawing/2014/main" id="{C5C412F6-FC99-5A21-58AB-F1E737C85237}"/>
              </a:ext>
            </a:extLst>
          </p:cNvPr>
          <p:cNvSpPr txBox="1"/>
          <p:nvPr/>
        </p:nvSpPr>
        <p:spPr>
          <a:xfrm>
            <a:off x="349502" y="3666352"/>
            <a:ext cx="5244013" cy="802912"/>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867"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返空率估计，采取的办法</a:t>
            </a:r>
            <a:endParaRPr kumimoji="0" lang="en-US" altLang="zh-CN" sz="1867"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867"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对货运</a:t>
            </a:r>
            <a:r>
              <a:rPr kumimoji="0" lang="en-US" altLang="zh-CN" sz="1867"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APP</a:t>
            </a:r>
            <a:r>
              <a:rPr kumimoji="0" lang="zh-CN" altLang="en-US" sz="1867"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解决该问题的看法及期待值</a:t>
            </a:r>
            <a:endParaRPr kumimoji="0" lang="en-US" altLang="zh-CN" sz="1867"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63146262"/>
      </p:ext>
    </p:extLst>
  </p:cSld>
  <p:clrMapOvr>
    <a:masterClrMapping/>
  </p:clrMapOvr>
  <mc:AlternateContent xmlns:mc="http://schemas.openxmlformats.org/markup-compatibility/2006" xmlns:p14="http://schemas.microsoft.com/office/powerpoint/2010/main">
    <mc:Choice Requires="p14">
      <p:transition spd="slow" p14:dur="1200" advClick="0" advTm="10000">
        <p14:prism/>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heel(4)">
                                      <p:cBhvr>
                                        <p:cTn id="7" dur="1000"/>
                                        <p:tgtEl>
                                          <p:spTgt spid="74"/>
                                        </p:tgtEl>
                                      </p:cBhvr>
                                    </p:animEffect>
                                  </p:childTnLst>
                                </p:cTn>
                              </p:par>
                            </p:childTnLst>
                          </p:cTn>
                        </p:par>
                        <p:par>
                          <p:cTn id="8" fill="hold">
                            <p:stCondLst>
                              <p:cond delay="1000"/>
                            </p:stCondLst>
                            <p:childTnLst>
                              <p:par>
                                <p:cTn id="9" presetID="31"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500" fill="hold"/>
                                        <p:tgtEl>
                                          <p:spTgt spid="41"/>
                                        </p:tgtEl>
                                        <p:attrNameLst>
                                          <p:attrName>ppt_w</p:attrName>
                                        </p:attrNameLst>
                                      </p:cBhvr>
                                      <p:tavLst>
                                        <p:tav tm="0">
                                          <p:val>
                                            <p:fltVal val="0"/>
                                          </p:val>
                                        </p:tav>
                                        <p:tav tm="100000">
                                          <p:val>
                                            <p:strVal val="#ppt_w"/>
                                          </p:val>
                                        </p:tav>
                                      </p:tavLst>
                                    </p:anim>
                                    <p:anim calcmode="lin" valueType="num">
                                      <p:cBhvr>
                                        <p:cTn id="12" dur="500" fill="hold"/>
                                        <p:tgtEl>
                                          <p:spTgt spid="41"/>
                                        </p:tgtEl>
                                        <p:attrNameLst>
                                          <p:attrName>ppt_h</p:attrName>
                                        </p:attrNameLst>
                                      </p:cBhvr>
                                      <p:tavLst>
                                        <p:tav tm="0">
                                          <p:val>
                                            <p:fltVal val="0"/>
                                          </p:val>
                                        </p:tav>
                                        <p:tav tm="100000">
                                          <p:val>
                                            <p:strVal val="#ppt_h"/>
                                          </p:val>
                                        </p:tav>
                                      </p:tavLst>
                                    </p:anim>
                                    <p:anim calcmode="lin" valueType="num">
                                      <p:cBhvr>
                                        <p:cTn id="13" dur="500" fill="hold"/>
                                        <p:tgtEl>
                                          <p:spTgt spid="41"/>
                                        </p:tgtEl>
                                        <p:attrNameLst>
                                          <p:attrName>style.rotation</p:attrName>
                                        </p:attrNameLst>
                                      </p:cBhvr>
                                      <p:tavLst>
                                        <p:tav tm="0">
                                          <p:val>
                                            <p:fltVal val="90"/>
                                          </p:val>
                                        </p:tav>
                                        <p:tav tm="100000">
                                          <p:val>
                                            <p:fltVal val="0"/>
                                          </p:val>
                                        </p:tav>
                                      </p:tavLst>
                                    </p:anim>
                                    <p:animEffect transition="in" filter="fade">
                                      <p:cBhvr>
                                        <p:cTn id="14" dur="500"/>
                                        <p:tgtEl>
                                          <p:spTgt spid="41"/>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wipe(left)">
                                      <p:cBhvr>
                                        <p:cTn id="18" dur="500"/>
                                        <p:tgtEl>
                                          <p:spTgt spid="69"/>
                                        </p:tgtEl>
                                      </p:cBhvr>
                                    </p:animEffect>
                                  </p:childTnLst>
                                </p:cTn>
                              </p:par>
                            </p:childTnLst>
                          </p:cTn>
                        </p:par>
                        <p:par>
                          <p:cTn id="19" fill="hold">
                            <p:stCondLst>
                              <p:cond delay="2000"/>
                            </p:stCondLst>
                            <p:childTnLst>
                              <p:par>
                                <p:cTn id="20" presetID="22" presetClass="entr" presetSubtype="2" fill="hold" nodeType="after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wipe(right)">
                                      <p:cBhvr>
                                        <p:cTn id="22" dur="500"/>
                                        <p:tgtEl>
                                          <p:spTgt spid="78"/>
                                        </p:tgtEl>
                                      </p:cBhvr>
                                    </p:animEffect>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par>
                          <p:cTn id="27" fill="hold">
                            <p:stCondLst>
                              <p:cond delay="3000"/>
                            </p:stCondLst>
                            <p:childTnLst>
                              <p:par>
                                <p:cTn id="28" presetID="16" presetClass="entr" presetSubtype="21"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arn(inVertical)">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397510" y="-97790"/>
            <a:ext cx="12526010" cy="596328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55"/>
          <p:cNvSpPr txBox="1">
            <a:spLocks noChangeArrowheads="1"/>
          </p:cNvSpPr>
          <p:nvPr/>
        </p:nvSpPr>
        <p:spPr bwMode="auto">
          <a:xfrm>
            <a:off x="815414" y="160616"/>
            <a:ext cx="7392821" cy="65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892" tIns="60945" rIns="121892" bIns="60945">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467" b="0" i="0" u="none" strike="noStrike" kern="1200" cap="none" spc="0" normalizeH="0" baseline="0" noProof="0">
                <a:ln>
                  <a:noFill/>
                </a:ln>
                <a:solidFill>
                  <a:prstClr val="black"/>
                </a:solidFill>
                <a:effectLst/>
                <a:uLnTx/>
                <a:uFillTx/>
                <a:latin typeface="方正黑体简体" panose="02010601030101010101" pitchFamily="2" charset="-122"/>
                <a:ea typeface="方正黑体简体" panose="02010601030101010101" pitchFamily="2" charset="-122"/>
                <a:cs typeface="+mn-cs"/>
              </a:rPr>
              <a:t>货运平台的使用情况</a:t>
            </a:r>
          </a:p>
        </p:txBody>
      </p:sp>
      <p:sp>
        <p:nvSpPr>
          <p:cNvPr id="27" name="矩形 26"/>
          <p:cNvSpPr/>
          <p:nvPr/>
        </p:nvSpPr>
        <p:spPr bwMode="auto">
          <a:xfrm>
            <a:off x="1612634" y="2301264"/>
            <a:ext cx="8160900" cy="3553951"/>
          </a:xfrm>
          <a:prstGeom prst="rect">
            <a:avLst/>
          </a:prstGeom>
          <a:noFill/>
          <a:ln w="3175" cap="flat" cmpd="sng" algn="ctr">
            <a:solidFill>
              <a:schemeClr val="bg1">
                <a:lumMod val="50000"/>
              </a:schemeClr>
            </a:solidFill>
            <a:prstDash val="solid"/>
          </a:ln>
          <a:effectLst>
            <a:outerShdw blurRad="50800" dist="38100" dir="5400000" algn="t" rotWithShape="0">
              <a:prstClr val="black">
                <a:alpha val="40000"/>
              </a:prstClr>
            </a:outerShdw>
          </a:effectLst>
        </p:spPr>
        <p:txBody>
          <a:bodyPr anchor="ct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altLang="zh-CN" sz="16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29" name="椭圆 28"/>
          <p:cNvSpPr/>
          <p:nvPr/>
        </p:nvSpPr>
        <p:spPr bwMode="auto">
          <a:xfrm>
            <a:off x="5117368" y="1019114"/>
            <a:ext cx="1151432" cy="1080276"/>
          </a:xfrm>
          <a:prstGeom prst="ellipse">
            <a:avLst/>
          </a:prstGeom>
          <a:solidFill>
            <a:srgbClr val="0070C0"/>
          </a:solidFill>
          <a:ln w="25400" cap="flat" cmpd="sng" algn="ctr">
            <a:noFill/>
            <a:prstDash val="solid"/>
          </a:ln>
          <a:effectLst/>
        </p:spPr>
        <p:txBody>
          <a:bodyPr lIns="0" tIns="0" rIns="0" bIns="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667"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问卷</a:t>
            </a:r>
          </a:p>
        </p:txBody>
      </p:sp>
      <p:sp>
        <p:nvSpPr>
          <p:cNvPr id="32" name="Text Box 44"/>
          <p:cNvSpPr txBox="1">
            <a:spLocks noChangeArrowheads="1"/>
          </p:cNvSpPr>
          <p:nvPr/>
        </p:nvSpPr>
        <p:spPr bwMode="auto">
          <a:xfrm>
            <a:off x="2359265" y="2455423"/>
            <a:ext cx="7414269" cy="3245632"/>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anose="020B0503020204020204" pitchFamily="34" charset="-122"/>
                <a:ea typeface="微软雅黑" panose="020B0503020204020204" pitchFamily="34" charset="-122"/>
              </a:defRPr>
            </a:lvl1pPr>
            <a:lvl2pPr defTabSz="720725" eaLnBrk="0" hangingPunct="0">
              <a:defRPr sz="1600">
                <a:latin typeface="Arial" panose="020B0604020202020204" pitchFamily="34" charset="0"/>
                <a:ea typeface="宋体" panose="02010600030101010101" pitchFamily="2" charset="-122"/>
              </a:defRPr>
            </a:lvl2pPr>
            <a:lvl3pPr defTabSz="720725" eaLnBrk="0" hangingPunct="0">
              <a:defRPr sz="1600">
                <a:latin typeface="Arial" panose="020B0604020202020204" pitchFamily="34" charset="0"/>
                <a:ea typeface="宋体" panose="02010600030101010101" pitchFamily="2" charset="-122"/>
              </a:defRPr>
            </a:lvl3pPr>
            <a:lvl4pPr defTabSz="720725" eaLnBrk="0" hangingPunct="0">
              <a:defRPr sz="1600">
                <a:latin typeface="Arial" panose="020B0604020202020204" pitchFamily="34" charset="0"/>
                <a:ea typeface="宋体" panose="02010600030101010101" pitchFamily="2" charset="-122"/>
              </a:defRPr>
            </a:lvl4pPr>
            <a:lvl5pPr defTabSz="720725" eaLnBrk="0" hangingPunct="0">
              <a:defRPr sz="1600">
                <a:latin typeface="Arial" panose="020B0604020202020204" pitchFamily="34" charset="0"/>
                <a:ea typeface="宋体" panose="02010600030101010101" pitchFamily="2" charset="-122"/>
              </a:defRPr>
            </a:lvl5pPr>
            <a:lvl6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6pPr>
            <a:lvl7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7pPr>
            <a:lvl8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8pPr>
            <a:lvl9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9pPr>
          </a:lstStyle>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车辆返空率是多少</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你是如何降低返空对自己的影响的</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你使用过货运</a:t>
            </a:r>
            <a:r>
              <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APP</a:t>
            </a: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或平台来解决这个问题吗</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你觉得你曾经使用的平台缓解你的问题并提高你的经济收入了吗</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你对目前货运物流平台的看法是怎样的</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你对货运统筹（安排路线、人员）的平台的期待值是多少</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参与钢材运输工作中你遇到过哪些问题</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380990" marR="0" lvl="0" indent="-380990" algn="l" defTabSz="72072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在上一个问题中你觉得你不能有效处理的情况有哪些</a:t>
            </a:r>
            <a:endParaRPr kumimoji="0" lang="en-US" altLang="zh-CN" sz="1733" b="0" i="0" u="none" strike="noStrike" kern="0" cap="none" spc="0" normalizeH="0" baseline="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688510561"/>
      </p:ext>
    </p:extLst>
  </p:cSld>
  <p:clrMapOvr>
    <a:masterClrMapping/>
  </p:clrMapOvr>
  <mc:AlternateContent xmlns:mc="http://schemas.openxmlformats.org/markup-compatibility/2006" xmlns:p14="http://schemas.microsoft.com/office/powerpoint/2010/main">
    <mc:Choice Requires="p14">
      <p:transition spd="slow" advClick="0" advTm="10000">
        <p14:flash/>
      </p:transition>
    </mc:Choice>
    <mc:Fallback xmlns="">
      <p:transition spd="slow" advClick="0" advTm="10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defPPr>
              <a:defRPr lang="zh-CN"/>
            </a:defPPr>
          </a:lstStyle>
          <a:p>
            <a:pPr rtl="0"/>
            <a:r>
              <a:rPr lang="zh-CN"/>
              <a:t>二、项目相关研究及发展动态</a:t>
            </a:r>
          </a:p>
        </p:txBody>
      </p:sp>
      <p:sp>
        <p:nvSpPr>
          <p:cNvPr id="5" name="文本占位符 4"/>
          <p:cNvSpPr>
            <a:spLocks noGrp="1"/>
          </p:cNvSpPr>
          <p:nvPr>
            <p:ph type="body" sz="quarter" idx="35"/>
            <p:custDataLst>
              <p:tags r:id="rId1"/>
            </p:custDataLst>
          </p:nvPr>
        </p:nvSpPr>
        <p:spPr>
          <a:xfrm>
            <a:off x="631190" y="1473200"/>
            <a:ext cx="10937240" cy="5187315"/>
          </a:xfrm>
        </p:spPr>
        <p:txBody>
          <a:bodyPr rtlCol="0"/>
          <a:lstStyle>
            <a:defPPr>
              <a:defRPr lang="zh-CN"/>
            </a:defPPr>
          </a:lstStyle>
          <a:p>
            <a:pPr marL="0" indent="0" rtl="0">
              <a:buNone/>
            </a:pPr>
            <a:endParaRPr lang="zh-CN" sz="1800" dirty="0"/>
          </a:p>
          <a:p>
            <a:pPr rtl="0"/>
            <a:r>
              <a:rPr lang="en-US" altLang="zh-CN" sz="2400" dirty="0">
                <a:sym typeface="+mn-ea"/>
              </a:rPr>
              <a:t>  </a:t>
            </a:r>
            <a:r>
              <a:rPr sz="2400" dirty="0">
                <a:sym typeface="+mn-ea"/>
              </a:rPr>
              <a:t>自交通工具出现以来人类对于交通运输方案的讨论就没有停止，随着交通及计算机技术的发展，20世纪的研究人员创立了不同方法、建立了不同的算法来解决运输规划问题。算法模型依据客户的对问题描述的准确程度模型大概分为经典模型、区间模型、模糊模型，而规划计算方式大概分为线性和非线性计算方式，1941年K.Haley提出了将产品从多个地方分销到多个地方的观念，交通运输的划时代研究开始了；线性规划计算是A.Charnes和W.Cooper于1954年引入该问题的研究随着运输情况变得越来越复杂，线性规划难以满足人们对线路规划的需求，非线性规划应运而生。</a:t>
            </a:r>
            <a:endParaRPr lang="zh-CN" sz="2400" dirty="0"/>
          </a:p>
          <a:p>
            <a:pPr rtl="0"/>
            <a:endParaRPr 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build="p"/>
      <p:bldP spid="5" grpI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defPPr>
              <a:defRPr lang="zh-CN"/>
            </a:defPPr>
          </a:lstStyle>
          <a:p>
            <a:pPr rtl="0"/>
            <a:r>
              <a:rPr lang="zh-CN"/>
              <a:t>二、项目相关研究及发展动态</a:t>
            </a:r>
          </a:p>
        </p:txBody>
      </p:sp>
      <p:sp>
        <p:nvSpPr>
          <p:cNvPr id="5" name="文本占位符 4"/>
          <p:cNvSpPr>
            <a:spLocks noGrp="1"/>
          </p:cNvSpPr>
          <p:nvPr>
            <p:ph type="body" sz="quarter" idx="35"/>
          </p:nvPr>
        </p:nvSpPr>
        <p:spPr>
          <a:xfrm>
            <a:off x="631190" y="1473200"/>
            <a:ext cx="10937240" cy="5187315"/>
          </a:xfrm>
        </p:spPr>
        <p:txBody>
          <a:bodyPr rtlCol="0"/>
          <a:lstStyle>
            <a:defPPr>
              <a:defRPr lang="zh-CN"/>
            </a:defPPr>
          </a:lstStyle>
          <a:p>
            <a:pPr marL="0" indent="0" rtl="0">
              <a:buNone/>
            </a:pPr>
            <a:endParaRPr lang="zh-CN" sz="1800" dirty="0"/>
          </a:p>
          <a:p>
            <a:pPr rtl="0"/>
            <a:r>
              <a:rPr lang="en-US" altLang="zh-CN" sz="2400" dirty="0">
                <a:sym typeface="+mn-ea"/>
              </a:rPr>
              <a:t>  </a:t>
            </a:r>
            <a:r>
              <a:rPr sz="2400" dirty="0">
                <a:sym typeface="+mn-ea"/>
              </a:rPr>
              <a:t>经典模型因其数据确切、算法单纯的特点研究开始的最早，Danzig（1951）提出了单纯形法，该算法不断升级演变，诞生了拍卖算法、遗传算法等；区间模型较于模糊模型而言对于区间数据或模糊数据的处理优势更弱，对于该模型的发展找到的文献远远少于其他两种，就不再讨论该模型的发展；Micheal OhElgeartaigh提出了一种具有模糊约束的运输问题的求解办法，研究了确定性问题（即经典模型）最优解下代数结构与其模糊等价物的关系，开创了对模糊模型的研究，此后模糊模型和非线性规划计算不断结合解决了不少运输问题，比如：高速公路规划、高铁票价动态优化、集装箱多联式运输等等，并且这二者的结合最符合我们项目的研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20955" y="0"/>
            <a:ext cx="12242800" cy="69068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5873115" y="-43815"/>
            <a:ext cx="5076825" cy="3307715"/>
          </a:xfrm>
          <a:prstGeom prst="rect">
            <a:avLst/>
          </a:prstGeom>
        </p:spPr>
      </p:pic>
      <p:pic>
        <p:nvPicPr>
          <p:cNvPr id="6" name="图片 5"/>
          <p:cNvPicPr>
            <a:picLocks noChangeAspect="1"/>
          </p:cNvPicPr>
          <p:nvPr/>
        </p:nvPicPr>
        <p:blipFill>
          <a:blip r:embed="rId3"/>
          <a:stretch>
            <a:fillRect/>
          </a:stretch>
        </p:blipFill>
        <p:spPr>
          <a:xfrm>
            <a:off x="5882005" y="3263900"/>
            <a:ext cx="5067935" cy="3598545"/>
          </a:xfrm>
          <a:prstGeom prst="rect">
            <a:avLst/>
          </a:prstGeom>
        </p:spPr>
      </p:pic>
      <p:pic>
        <p:nvPicPr>
          <p:cNvPr id="7" name="图片 6"/>
          <p:cNvPicPr>
            <a:picLocks noChangeAspect="1"/>
          </p:cNvPicPr>
          <p:nvPr/>
        </p:nvPicPr>
        <p:blipFill>
          <a:blip r:embed="rId4"/>
          <a:stretch>
            <a:fillRect/>
          </a:stretch>
        </p:blipFill>
        <p:spPr>
          <a:xfrm>
            <a:off x="680085" y="-43815"/>
            <a:ext cx="4935855" cy="684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amond(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defPPr>
              <a:defRPr lang="zh-CN"/>
            </a:defPPr>
          </a:lstStyle>
          <a:p>
            <a:pPr rtl="0"/>
            <a:r>
              <a:rPr lang="zh-CN"/>
              <a:t>三、项目实施目的、意义</a:t>
            </a:r>
          </a:p>
        </p:txBody>
      </p:sp>
      <p:sp>
        <p:nvSpPr>
          <p:cNvPr id="3" name="文本框 2"/>
          <p:cNvSpPr txBox="1"/>
          <p:nvPr/>
        </p:nvSpPr>
        <p:spPr>
          <a:xfrm>
            <a:off x="600075" y="1684020"/>
            <a:ext cx="10793730" cy="4911090"/>
          </a:xfrm>
          <a:prstGeom prst="rect">
            <a:avLst/>
          </a:prstGeom>
          <a:noFill/>
        </p:spPr>
        <p:txBody>
          <a:bodyPr wrap="square" rtlCol="0">
            <a:noAutofit/>
          </a:bodyPr>
          <a:lstStyle/>
          <a:p>
            <a:r>
              <a:rPr lang="en-US" altLang="zh-CN" sz="2000">
                <a:solidFill>
                  <a:schemeClr val="bg1"/>
                </a:solidFill>
              </a:rPr>
              <a:t>      </a:t>
            </a:r>
            <a:r>
              <a:rPr lang="zh-CN" altLang="en-US" sz="2000">
                <a:solidFill>
                  <a:schemeClr val="bg1"/>
                </a:solidFill>
              </a:rPr>
              <a:t>智能规划自上世纪被提出，一直是人工智能领域最有挑战的研究方向之一，并且在运用智能规划解决实际问题时往往存在时间、空间两个维度的约束条件，十分复杂，更需要任务进行前通过算法等手段规划任务，对任务进程作出合理的安排。在时间维度上智能路线规划问题常常采用动态规划算法及其延伸。动态规划算法是许多算法的理论基础，通过在搜索中去除与合并同类状态来达到局部最优解从而获得整体最优解，在传统决策性问题往往起到减少时间开支的功能。智能规划满足当代的高效需求钢材运输行业管理十分复杂，面对这样的任务，就需要通过智能规划的支持，科学合理地组织交通中人与货物的运输活动，创造良好的公路交通条件，加快钢材贸易行业以至于物流行业的数字化、现代化进程。</a:t>
            </a:r>
          </a:p>
        </p:txBody>
      </p:sp>
      <p:pic>
        <p:nvPicPr>
          <p:cNvPr id="9" name="图片 8"/>
          <p:cNvPicPr>
            <a:picLocks noChangeAspect="1"/>
          </p:cNvPicPr>
          <p:nvPr/>
        </p:nvPicPr>
        <p:blipFill>
          <a:blip r:embed="rId3"/>
          <a:stretch>
            <a:fillRect/>
          </a:stretch>
        </p:blipFill>
        <p:spPr>
          <a:xfrm>
            <a:off x="7116445" y="4294505"/>
            <a:ext cx="4590415" cy="2300605"/>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defPPr>
              <a:defRPr lang="zh-CN"/>
            </a:defPPr>
          </a:lstStyle>
          <a:p>
            <a:pPr rtl="0"/>
            <a:r>
              <a:rPr lang="zh-CN"/>
              <a:t>三、项目实施目的、意义</a:t>
            </a:r>
          </a:p>
        </p:txBody>
      </p:sp>
      <p:sp>
        <p:nvSpPr>
          <p:cNvPr id="3" name="文本框 2"/>
          <p:cNvSpPr txBox="1"/>
          <p:nvPr/>
        </p:nvSpPr>
        <p:spPr>
          <a:xfrm>
            <a:off x="571500" y="1691005"/>
            <a:ext cx="10793730" cy="4911090"/>
          </a:xfrm>
          <a:prstGeom prst="rect">
            <a:avLst/>
          </a:prstGeom>
          <a:noFill/>
        </p:spPr>
        <p:txBody>
          <a:bodyPr wrap="square" rtlCol="0">
            <a:noAutofit/>
          </a:bodyPr>
          <a:lstStyle/>
          <a:p>
            <a:r>
              <a:rPr lang="en-US" altLang="zh-CN" sz="2000">
                <a:solidFill>
                  <a:schemeClr val="bg1"/>
                </a:solidFill>
              </a:rPr>
              <a:t>     </a:t>
            </a:r>
            <a:r>
              <a:rPr altLang="en-US" sz="2000">
                <a:solidFill>
                  <a:schemeClr val="bg1"/>
                </a:solidFill>
                <a:sym typeface="+mn-ea"/>
              </a:rPr>
              <a:t>我国作为世界第一大钢产国与基建大国，虽然如今土木行业走弱，但随着社会的不断发展人民的建筑审美改变、基建的老化等因素，市场对于钢材的需求呈现不减反增的趋势（疫情期间例外，疫情严重降低了国内钢材需求），钢材市场前景良好。目前钢材运输市场上并未出现可以实际运用、强有力的统筹规划解决方案。本次课题着眼于模拟实际运输问题，为运输行业个体工商户及中小微公司提供底层化、精细化运输方案，在相关机械自动化设施完善的条件下，实现空间利用率最大化装载，找到在有限物质条件和现实条件下，时间、人力、经济成本最低，效益最高的钢材运输最优解，切实提高运输行业工人的收入水平，解决钢材“最后一公里”难题，提升钢材运输行业综合经济效益，为我国基建建设贡献我们的力量。</a:t>
            </a:r>
            <a:endParaRPr lang="zh-CN" altLang="en-US" sz="2000">
              <a:solidFill>
                <a:schemeClr val="bg1"/>
              </a:solidFill>
            </a:endParaRPr>
          </a:p>
        </p:txBody>
      </p:sp>
      <p:pic>
        <p:nvPicPr>
          <p:cNvPr id="2" name="图片 1"/>
          <p:cNvPicPr>
            <a:picLocks noChangeAspect="1"/>
          </p:cNvPicPr>
          <p:nvPr/>
        </p:nvPicPr>
        <p:blipFill>
          <a:blip r:embed="rId3"/>
          <a:stretch>
            <a:fillRect/>
          </a:stretch>
        </p:blipFill>
        <p:spPr>
          <a:xfrm>
            <a:off x="7459345" y="4204970"/>
            <a:ext cx="4251325" cy="2364105"/>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heckerboard(across)">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defPPr>
              <a:defRPr lang="zh-CN"/>
            </a:defPPr>
          </a:lstStyle>
          <a:p>
            <a:pPr rtl="0"/>
            <a:r>
              <a:rPr lang="zh-CN"/>
              <a:t>四、项目研究内容和拟解决的关键问题</a:t>
            </a:r>
          </a:p>
        </p:txBody>
      </p:sp>
      <p:sp>
        <p:nvSpPr>
          <p:cNvPr id="3" name="文本框 2"/>
          <p:cNvSpPr txBox="1"/>
          <p:nvPr/>
        </p:nvSpPr>
        <p:spPr>
          <a:xfrm>
            <a:off x="205105" y="1421130"/>
            <a:ext cx="11671300" cy="1727835"/>
          </a:xfrm>
          <a:prstGeom prst="rect">
            <a:avLst/>
          </a:prstGeom>
          <a:noFill/>
        </p:spPr>
        <p:txBody>
          <a:bodyPr wrap="square" rtlCol="0">
            <a:noAutofit/>
          </a:bodyPr>
          <a:lstStyle/>
          <a:p>
            <a:r>
              <a:rPr sz="2000">
                <a:solidFill>
                  <a:schemeClr val="bg1"/>
                </a:solidFill>
              </a:rPr>
              <a:t>1、基于时间、空间双重限制的模型</a:t>
            </a:r>
          </a:p>
          <a:p>
            <a:r>
              <a:rPr lang="en-US" altLang="zh-CN" sz="2000">
                <a:solidFill>
                  <a:schemeClr val="bg1"/>
                </a:solidFill>
              </a:rPr>
              <a:t>   </a:t>
            </a:r>
            <a:r>
              <a:rPr sz="2000">
                <a:solidFill>
                  <a:schemeClr val="bg1"/>
                </a:solidFill>
              </a:rPr>
              <a:t>钢材运输过程同时存在时间和空间两个维度的约束信息，时间最优固然重要但是如何利用好有限的货箱空间及装载量也很重要，不同钢材的摆放方式、装卸顺序是中小微运输公司对装载“散货”统筹规划的重难点。因此，该课题基于对时空逻辑的探索及模拟，真实的推演出合理的、效益最大化的解决方案，解决钢材运输行业如何最大化装载量以及如何智能规划路线的问题。</a:t>
            </a:r>
          </a:p>
          <a:p>
            <a:endParaRPr sz="2000">
              <a:solidFill>
                <a:schemeClr val="bg1"/>
              </a:solidFill>
            </a:endParaRPr>
          </a:p>
        </p:txBody>
      </p:sp>
      <p:sp>
        <p:nvSpPr>
          <p:cNvPr id="5" name="文本框 4"/>
          <p:cNvSpPr txBox="1"/>
          <p:nvPr/>
        </p:nvSpPr>
        <p:spPr>
          <a:xfrm>
            <a:off x="205105" y="3148965"/>
            <a:ext cx="11361420" cy="6650990"/>
          </a:xfrm>
          <a:prstGeom prst="rect">
            <a:avLst/>
          </a:prstGeom>
          <a:noFill/>
        </p:spPr>
        <p:txBody>
          <a:bodyPr wrap="square" rtlCol="0">
            <a:noAutofit/>
          </a:bodyPr>
          <a:lstStyle/>
          <a:p>
            <a:r>
              <a:rPr sz="2000">
                <a:solidFill>
                  <a:schemeClr val="bg1"/>
                </a:solidFill>
                <a:sym typeface="+mn-ea"/>
              </a:rPr>
              <a:t>2、现实因素对路线规划的数字化</a:t>
            </a:r>
            <a:endParaRPr sz="2000">
              <a:solidFill>
                <a:schemeClr val="bg1"/>
              </a:solidFill>
            </a:endParaRPr>
          </a:p>
          <a:p>
            <a:r>
              <a:rPr lang="en-US" altLang="zh-CN" sz="2000">
                <a:solidFill>
                  <a:schemeClr val="bg1"/>
                </a:solidFill>
                <a:sym typeface="+mn-ea"/>
              </a:rPr>
              <a:t>  </a:t>
            </a:r>
            <a:r>
              <a:rPr sz="2000">
                <a:solidFill>
                  <a:schemeClr val="bg1"/>
                </a:solidFill>
                <a:sym typeface="+mn-ea"/>
              </a:rPr>
              <a:t>现实问题模型往往与时间序列有关，故用时序规划描述钢材运输统筹问题更加贴近。驾驶员对交通运输影响触及线路规划的根本。以疲劳驾驶为例，法律规定驾驶人驾驶机动车不得连续超过四小时。因此在规划路线时我们需要根据服务区位置以及交通状况、地形地貌等因素考虑四小时驾驶时长时车辆位置，避免驾驶员需要休息时车辆位于禁停路段。</a:t>
            </a:r>
            <a:endParaRPr sz="2000">
              <a:solidFill>
                <a:schemeClr val="bg1"/>
              </a:solidFill>
            </a:endParaRPr>
          </a:p>
          <a:p>
            <a:endParaRPr lang="zh-CN" altLang="en-US" sz="2000">
              <a:solidFill>
                <a:schemeClr val="bg1"/>
              </a:solidFill>
            </a:endParaRPr>
          </a:p>
        </p:txBody>
      </p:sp>
      <p:sp>
        <p:nvSpPr>
          <p:cNvPr id="9" name="文本框 8"/>
          <p:cNvSpPr txBox="1"/>
          <p:nvPr/>
        </p:nvSpPr>
        <p:spPr>
          <a:xfrm>
            <a:off x="300355" y="4994275"/>
            <a:ext cx="11480165" cy="4576445"/>
          </a:xfrm>
          <a:prstGeom prst="rect">
            <a:avLst/>
          </a:prstGeom>
          <a:noFill/>
        </p:spPr>
        <p:txBody>
          <a:bodyPr wrap="square" rtlCol="0">
            <a:noAutofit/>
          </a:bodyPr>
          <a:lstStyle/>
          <a:p>
            <a:r>
              <a:rPr sz="2000">
                <a:solidFill>
                  <a:schemeClr val="bg1"/>
                </a:solidFill>
                <a:sym typeface="+mn-ea"/>
              </a:rPr>
              <a:t>3、目标客户的调研及收集更广泛模型数据</a:t>
            </a:r>
            <a:endParaRPr sz="2000">
              <a:solidFill>
                <a:schemeClr val="bg1"/>
              </a:solidFill>
            </a:endParaRPr>
          </a:p>
          <a:p>
            <a:r>
              <a:rPr lang="en-US" altLang="zh-CN" sz="2000">
                <a:solidFill>
                  <a:schemeClr val="bg1"/>
                </a:solidFill>
                <a:sym typeface="+mn-ea"/>
              </a:rPr>
              <a:t>  </a:t>
            </a:r>
            <a:r>
              <a:rPr sz="2000">
                <a:solidFill>
                  <a:schemeClr val="bg1"/>
                </a:solidFill>
                <a:sym typeface="+mn-ea"/>
              </a:rPr>
              <a:t>在提出高效的路线规划模型的基础上，我们需要将该模型切实推广到各驾驶员及钢材运输公司，通过实际场景模拟、与物流货运App的合作等方式收集在各类实际使用场景下模型表现，改良模型。</a:t>
            </a:r>
            <a:endParaRPr sz="2000">
              <a:solidFill>
                <a:schemeClr val="bg1"/>
              </a:solidFill>
            </a:endParaRPr>
          </a:p>
          <a:p>
            <a:endParaRPr lang="zh-CN" altLang="en-US" sz="20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strips(down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4"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 to="" calcmode="lin" valueType="num">
                                      <p:cBhvr>
                                        <p:cTn id="15" dur="1" fill="hold"/>
                                        <p:tgtEl>
                                          <p:spTgt spid="5">
                                            <p:txEl>
                                              <p:pRg st="0" end="0"/>
                                            </p:txEl>
                                          </p:spTgt>
                                        </p:tgtEl>
                                      </p:cBhvr>
                                    </p:anim>
                                  </p:childTnLst>
                                </p:cTn>
                              </p:par>
                              <p:par>
                                <p:cTn id="16" presetID="24" presetClass="entr" presetSubtype="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to="" calcmode="lin" valueType="num">
                                      <p:cBhvr>
                                        <p:cTn id="18" dur="1" fill="hold"/>
                                        <p:tgtEl>
                                          <p:spTgt spid="5">
                                            <p:txEl>
                                              <p:pRg st="1" end="1"/>
                                            </p:txEl>
                                          </p:spTgt>
                                        </p:tgtEl>
                                      </p:cBhvr>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circle(in)">
                                      <p:cBhvr>
                                        <p:cTn id="23" dur="2000"/>
                                        <p:tgtEl>
                                          <p:spTgt spid="9">
                                            <p:txEl>
                                              <p:pRg st="0" end="0"/>
                                            </p:txEl>
                                          </p:spTgt>
                                        </p:tgtEl>
                                      </p:cBhvr>
                                    </p:animEffect>
                                  </p:childTnLst>
                                </p:cTn>
                              </p:par>
                              <p:par>
                                <p:cTn id="24" presetID="6" presetClass="entr" presetSubtype="16" fill="hold" nodeType="with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circle(in)">
                                      <p:cBhvr>
                                        <p:cTn id="26" dur="20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defPPr>
              <a:defRPr lang="zh-CN"/>
            </a:defPPr>
          </a:lstStyle>
          <a:p>
            <a:pPr rtl="0"/>
            <a:r>
              <a:rPr lang="zh-CN"/>
              <a:t>五、项目研究与实施的基础条件</a:t>
            </a:r>
          </a:p>
        </p:txBody>
      </p:sp>
      <p:sp>
        <p:nvSpPr>
          <p:cNvPr id="8" name="灯片编号占位符 7"/>
          <p:cNvSpPr>
            <a:spLocks noGrp="1"/>
          </p:cNvSpPr>
          <p:nvPr>
            <p:ph type="sldNum" sz="quarter" idx="12"/>
          </p:nvPr>
        </p:nvSpPr>
        <p:spPr/>
        <p:txBody>
          <a:bodyPr rtlCol="0"/>
          <a:lstStyle>
            <a:defPPr>
              <a:defRPr lang="zh-CN"/>
            </a:defPPr>
          </a:lstStyle>
          <a:p>
            <a:pPr rtl="0"/>
            <a:fld id="{FE024F78-56A6-7740-B68D-8D4D026EDF3F}" type="slidenum">
              <a:rPr lang="en-US" altLang="zh-CN" smtClean="0"/>
              <a:t>28</a:t>
            </a:fld>
            <a:endParaRPr lang="zh-CN" dirty="0"/>
          </a:p>
        </p:txBody>
      </p:sp>
      <p:sp>
        <p:nvSpPr>
          <p:cNvPr id="3" name="文本框 2"/>
          <p:cNvSpPr txBox="1"/>
          <p:nvPr/>
        </p:nvSpPr>
        <p:spPr>
          <a:xfrm>
            <a:off x="256540" y="1421130"/>
            <a:ext cx="11627485" cy="5175885"/>
          </a:xfrm>
          <a:prstGeom prst="rect">
            <a:avLst/>
          </a:prstGeom>
          <a:noFill/>
        </p:spPr>
        <p:txBody>
          <a:bodyPr wrap="square" rtlCol="0">
            <a:noAutofit/>
          </a:bodyPr>
          <a:lstStyle/>
          <a:p>
            <a:r>
              <a:rPr sz="2400">
                <a:solidFill>
                  <a:schemeClr val="bg1"/>
                </a:solidFill>
              </a:rPr>
              <a:t>1、技术可行性</a:t>
            </a:r>
          </a:p>
          <a:p>
            <a:r>
              <a:rPr sz="2400">
                <a:solidFill>
                  <a:schemeClr val="bg1"/>
                </a:solidFill>
              </a:rPr>
              <a:t>运输大概分为经典模型、区间模型、模糊模型，依据不同模型特点已大概提出了算法角度问题论述、目标函数角度问题描述、约束函数角度问题描述。利用动态规划的基本思想学术界已提出了进化算法、垫脚石算法、遗传算法等理论较为完备，但是多数模型并未将尽可能多的实际因素融为一体。“解决各种运输问题的算法有多种,但是每一种算法都有局限性,也就是说每一种算法都是在满足某些条件下给出的算法,而且这些算法分别解决某一项或两项问题的优化,无法兼顾所有情况。因此,在考虑实际运输问题优化的时候,有时必须综合地应用各种优化方法来解决问题,或采用不同的算法解决问题的不同环节的子问题优化,最终得到运输问题的最优方案。”引自王有鸿,费威.运输问题国内外研究评述【J】.商业时代,2010(24):31-32.</a:t>
            </a:r>
          </a:p>
          <a:p>
            <a:r>
              <a:rPr sz="2400">
                <a:solidFill>
                  <a:schemeClr val="bg1"/>
                </a:solidFill>
              </a:rPr>
              <a:t>2、研究可行性</a:t>
            </a:r>
          </a:p>
          <a:p>
            <a:r>
              <a:rPr sz="2400">
                <a:solidFill>
                  <a:schemeClr val="bg1"/>
                </a:solidFill>
              </a:rPr>
              <a:t>目前已联系到相关从业人员与公司可以进行市场调研获取有关数据建立模型，采访从业人员挖掘市场痛点，针对性解决实际运输问题。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p:cTn id="1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1" end="1"/>
                                            </p:txEl>
                                          </p:spTgt>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p:cTn id="15"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2" end="2"/>
                                            </p:txEl>
                                          </p:spTgt>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p:cTn id="19"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defPPr>
              <a:defRPr lang="zh-CN"/>
            </a:defPPr>
          </a:lstStyle>
          <a:p>
            <a:pPr rtl="0"/>
            <a:r>
              <a:rPr lang="zh-CN"/>
              <a:t>五、项目研究与实施的基础条件</a:t>
            </a:r>
          </a:p>
        </p:txBody>
      </p:sp>
      <p:sp>
        <p:nvSpPr>
          <p:cNvPr id="8" name="灯片编号占位符 7"/>
          <p:cNvSpPr>
            <a:spLocks noGrp="1"/>
          </p:cNvSpPr>
          <p:nvPr>
            <p:ph type="sldNum" sz="quarter" idx="12"/>
          </p:nvPr>
        </p:nvSpPr>
        <p:spPr/>
        <p:txBody>
          <a:bodyPr rtlCol="0"/>
          <a:lstStyle>
            <a:defPPr>
              <a:defRPr lang="zh-CN"/>
            </a:defPPr>
          </a:lstStyle>
          <a:p>
            <a:pPr rtl="0"/>
            <a:fld id="{FE024F78-56A6-7740-B68D-8D4D026EDF3F}" type="slidenum">
              <a:rPr lang="en-US" altLang="zh-CN" smtClean="0"/>
              <a:t>29</a:t>
            </a:fld>
            <a:endParaRPr lang="zh-CN" dirty="0"/>
          </a:p>
        </p:txBody>
      </p:sp>
      <p:sp>
        <p:nvSpPr>
          <p:cNvPr id="3" name="文本框 2"/>
          <p:cNvSpPr txBox="1"/>
          <p:nvPr/>
        </p:nvSpPr>
        <p:spPr>
          <a:xfrm>
            <a:off x="256540" y="1421130"/>
            <a:ext cx="11619865" cy="5173980"/>
          </a:xfrm>
          <a:prstGeom prst="rect">
            <a:avLst/>
          </a:prstGeom>
          <a:noFill/>
        </p:spPr>
        <p:txBody>
          <a:bodyPr wrap="square" rtlCol="0">
            <a:noAutofit/>
          </a:bodyPr>
          <a:lstStyle/>
          <a:p>
            <a:r>
              <a:rPr sz="2400">
                <a:solidFill>
                  <a:schemeClr val="bg1"/>
                </a:solidFill>
              </a:rPr>
              <a:t>3、社会可行性</a:t>
            </a:r>
          </a:p>
          <a:p>
            <a:r>
              <a:rPr sz="2400">
                <a:solidFill>
                  <a:schemeClr val="bg1"/>
                </a:solidFill>
              </a:rPr>
              <a:t>物流行业对于钢材运输已提出解决方案，如“货帮帮”“司机帮”等APP，基本都是偏向于To C的盈利方式，通过积累注册量和压低订单价格降低企业一定的运输成本，吸引企业入驻发布订单，但该收取中介费的盈利模式明显降低驾驶员运输所得，打击驾驶员抢单积极性，剥削驾驶员剩余价值因此这些APP在实际推广度并不高。而我们的模型偏向于To B的方式维护运转，为企业管理者或个体驾驶员提供运输路线的解决方案，节省运输的时间及金钱成本，达到“节流”的效果。如果该模型于上述已存在APP融合使用，可以智能化规划订单量与路线，让发出订单的企业于接受运输任务的驾驶员实现双赢，达到“开源”的目的。此外，西安作为全国最大的钢材市场，对于一个基于实际研发的钢材运输统筹规划的解决方案的需求非常迫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heel(1)">
                                      <p:cBhvr>
                                        <p:cTn id="10"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420370" y="212090"/>
            <a:ext cx="4692650" cy="5005705"/>
          </a:xfrm>
          <a:prstGeom prst="rect">
            <a:avLst/>
          </a:prstGeom>
          <a:ln>
            <a:noFill/>
          </a:ln>
          <a:effectLst>
            <a:softEdge rad="112500"/>
          </a:effectLst>
        </p:spPr>
      </p:pic>
      <p:pic>
        <p:nvPicPr>
          <p:cNvPr id="6" name="图片 5"/>
          <p:cNvPicPr>
            <a:picLocks noChangeAspect="1"/>
          </p:cNvPicPr>
          <p:nvPr/>
        </p:nvPicPr>
        <p:blipFill>
          <a:blip r:embed="rId3"/>
          <a:stretch>
            <a:fillRect/>
          </a:stretch>
        </p:blipFill>
        <p:spPr>
          <a:xfrm>
            <a:off x="5819140" y="394335"/>
            <a:ext cx="5597525" cy="482092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1091" y="167005"/>
            <a:ext cx="10515600" cy="1325563"/>
          </a:xfrm>
        </p:spPr>
        <p:txBody>
          <a:bodyPr rtlCol="0"/>
          <a:lstStyle>
            <a:defPPr>
              <a:defRPr lang="zh-CN"/>
            </a:defPPr>
          </a:lstStyle>
          <a:p>
            <a:pPr rtl="0"/>
            <a:r>
              <a:rPr lang="zh-CN" dirty="0"/>
              <a:t>六、项目实施方案</a:t>
            </a:r>
          </a:p>
        </p:txBody>
      </p:sp>
      <p:sp>
        <p:nvSpPr>
          <p:cNvPr id="10" name="灯片编号占位符 9"/>
          <p:cNvSpPr>
            <a:spLocks noGrp="1"/>
          </p:cNvSpPr>
          <p:nvPr>
            <p:ph type="sldNum" sz="quarter" idx="12"/>
          </p:nvPr>
        </p:nvSpPr>
        <p:spPr/>
        <p:txBody>
          <a:bodyPr rtlCol="0"/>
          <a:lstStyle>
            <a:defPPr>
              <a:defRPr lang="zh-CN"/>
            </a:defPPr>
          </a:lstStyle>
          <a:p>
            <a:pPr rtl="0"/>
            <a:fld id="{FE024F78-56A6-7740-B68D-8D4D026EDF3F}" type="slidenum">
              <a:rPr lang="en-US" altLang="zh-CN" smtClean="0"/>
              <a:t>30</a:t>
            </a:fld>
            <a:endParaRPr lang="zh-CN" dirty="0"/>
          </a:p>
        </p:txBody>
      </p:sp>
      <p:sp>
        <p:nvSpPr>
          <p:cNvPr id="5" name="文本框 4"/>
          <p:cNvSpPr txBox="1"/>
          <p:nvPr/>
        </p:nvSpPr>
        <p:spPr>
          <a:xfrm>
            <a:off x="241935" y="1167765"/>
            <a:ext cx="11642725" cy="1666240"/>
          </a:xfrm>
          <a:prstGeom prst="rect">
            <a:avLst/>
          </a:prstGeom>
          <a:noFill/>
        </p:spPr>
        <p:txBody>
          <a:bodyPr wrap="square" rtlCol="0">
            <a:noAutofit/>
          </a:bodyPr>
          <a:lstStyle/>
          <a:p>
            <a:r>
              <a:rPr lang="zh-CN" altLang="en-US" sz="2400">
                <a:solidFill>
                  <a:schemeClr val="bg1"/>
                </a:solidFill>
              </a:rPr>
              <a:t>1、数据收集</a:t>
            </a:r>
          </a:p>
          <a:p>
            <a:r>
              <a:rPr lang="zh-CN" altLang="en-US" sz="2400">
                <a:solidFill>
                  <a:schemeClr val="bg1"/>
                </a:solidFill>
              </a:rPr>
              <a:t>基本货箱及钢材数据收集，市场痛点调研，确定模型需要考虑的实际因素，依据客户痛点进行加权。</a:t>
            </a:r>
          </a:p>
          <a:p>
            <a:endParaRPr lang="zh-CN" altLang="en-US" sz="2400">
              <a:solidFill>
                <a:schemeClr val="bg1"/>
              </a:solidFill>
            </a:endParaRPr>
          </a:p>
        </p:txBody>
      </p:sp>
      <p:sp>
        <p:nvSpPr>
          <p:cNvPr id="11" name="文本框 10"/>
          <p:cNvSpPr txBox="1"/>
          <p:nvPr/>
        </p:nvSpPr>
        <p:spPr>
          <a:xfrm>
            <a:off x="306070" y="2506980"/>
            <a:ext cx="11607165" cy="1198880"/>
          </a:xfrm>
          <a:prstGeom prst="rect">
            <a:avLst/>
          </a:prstGeom>
          <a:noFill/>
        </p:spPr>
        <p:txBody>
          <a:bodyPr wrap="square" rtlCol="0">
            <a:spAutoFit/>
          </a:bodyPr>
          <a:lstStyle/>
          <a:p>
            <a:r>
              <a:rPr altLang="en-US" sz="2400">
                <a:solidFill>
                  <a:schemeClr val="bg1"/>
                </a:solidFill>
                <a:sym typeface="+mn-ea"/>
              </a:rPr>
              <a:t>2、最优空间利用率的模型建立</a:t>
            </a:r>
            <a:endParaRPr lang="zh-CN" altLang="en-US" sz="2400">
              <a:solidFill>
                <a:schemeClr val="bg1"/>
              </a:solidFill>
            </a:endParaRPr>
          </a:p>
          <a:p>
            <a:r>
              <a:rPr altLang="en-US" sz="2400">
                <a:solidFill>
                  <a:schemeClr val="bg1"/>
                </a:solidFill>
                <a:sym typeface="+mn-ea"/>
              </a:rPr>
              <a:t>用数学建模的方式将收集到的货箱及钢材信息建模，考虑不同钢材运输时的具体要求，如H型钢摆放方式及缓冲保护。获得实际条件下最优空间利用率。</a:t>
            </a:r>
            <a:endParaRPr lang="zh-CN" altLang="en-US" sz="2400">
              <a:solidFill>
                <a:schemeClr val="bg1"/>
              </a:solidFill>
              <a:sym typeface="+mn-ea"/>
            </a:endParaRPr>
          </a:p>
        </p:txBody>
      </p:sp>
      <p:sp>
        <p:nvSpPr>
          <p:cNvPr id="12" name="文本框 11"/>
          <p:cNvSpPr txBox="1"/>
          <p:nvPr/>
        </p:nvSpPr>
        <p:spPr>
          <a:xfrm>
            <a:off x="306705" y="3992245"/>
            <a:ext cx="11292840" cy="1630045"/>
          </a:xfrm>
          <a:prstGeom prst="rect">
            <a:avLst/>
          </a:prstGeom>
          <a:noFill/>
        </p:spPr>
        <p:txBody>
          <a:bodyPr wrap="square" rtlCol="0">
            <a:spAutoFit/>
          </a:bodyPr>
          <a:lstStyle/>
          <a:p>
            <a:r>
              <a:rPr altLang="en-US" sz="2400">
                <a:solidFill>
                  <a:schemeClr val="bg1"/>
                </a:solidFill>
                <a:sym typeface="+mn-ea"/>
              </a:rPr>
              <a:t>3、模型建立</a:t>
            </a:r>
            <a:endParaRPr lang="zh-CN" altLang="en-US" sz="2400">
              <a:solidFill>
                <a:schemeClr val="bg1"/>
              </a:solidFill>
            </a:endParaRPr>
          </a:p>
          <a:p>
            <a:r>
              <a:rPr altLang="en-US" sz="2400">
                <a:solidFill>
                  <a:schemeClr val="bg1"/>
                </a:solidFill>
                <a:sym typeface="+mn-ea"/>
              </a:rPr>
              <a:t>依据收集到的数据选定模型类型为经典、区间、模糊，尽可能保留最多的信息、数据。</a:t>
            </a:r>
            <a:endParaRPr lang="zh-CN" altLang="en-US" sz="2800">
              <a:solidFill>
                <a:schemeClr val="bg1"/>
              </a:solidFill>
            </a:endParaRPr>
          </a:p>
          <a:p>
            <a:endParaRPr lang="zh-CN" altLang="en-US" sz="2800"/>
          </a:p>
        </p:txBody>
      </p:sp>
      <p:sp>
        <p:nvSpPr>
          <p:cNvPr id="13" name="文本框 12"/>
          <p:cNvSpPr txBox="1"/>
          <p:nvPr/>
        </p:nvSpPr>
        <p:spPr>
          <a:xfrm>
            <a:off x="313055" y="5339715"/>
            <a:ext cx="11286490" cy="1003300"/>
          </a:xfrm>
          <a:prstGeom prst="rect">
            <a:avLst/>
          </a:prstGeom>
          <a:noFill/>
        </p:spPr>
        <p:txBody>
          <a:bodyPr wrap="square" rtlCol="0">
            <a:noAutofit/>
          </a:bodyPr>
          <a:lstStyle/>
          <a:p>
            <a:r>
              <a:rPr altLang="en-US" sz="2400">
                <a:solidFill>
                  <a:schemeClr val="bg1"/>
                </a:solidFill>
                <a:sym typeface="+mn-ea"/>
              </a:rPr>
              <a:t>4、初步运用</a:t>
            </a:r>
            <a:endParaRPr lang="zh-CN" altLang="en-US" sz="2400">
              <a:solidFill>
                <a:schemeClr val="bg1"/>
              </a:solidFill>
            </a:endParaRPr>
          </a:p>
          <a:p>
            <a:r>
              <a:rPr altLang="en-US" sz="2400">
                <a:solidFill>
                  <a:schemeClr val="bg1"/>
                </a:solidFill>
                <a:sym typeface="+mn-ea"/>
              </a:rPr>
              <a:t>将建立的模型推广至驾驶员，收集实际使用数据及使用反馈，不断改进模型。</a:t>
            </a:r>
            <a:endParaRPr lang="zh-CN" altLang="en-US" sz="2400">
              <a:solidFill>
                <a:schemeClr val="bg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7" dur="8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5">
                                            <p:txEl>
                                              <p:pRg st="0" end="0"/>
                                            </p:txEl>
                                          </p:spTgt>
                                        </p:tgtEl>
                                        <p:attrNameLst>
                                          <p:attrName>fill.type</p:attrName>
                                        </p:attrNameLst>
                                      </p:cBhvr>
                                      <p:to>
                                        <p:strVal val="solid"/>
                                      </p:to>
                                    </p:set>
                                  </p:childTnLst>
                                </p:cTn>
                              </p:par>
                              <p:par>
                                <p:cTn id="10" presetID="27" presetClass="entr" presetSubtype="0" fill="hold" nodeType="withEffect">
                                  <p:stCondLst>
                                    <p:cond delay="0"/>
                                  </p:stCondLst>
                                  <p:iterate type="lt">
                                    <p:tmPct val="50000"/>
                                  </p:iterate>
                                  <p:childTnLst>
                                    <p:set>
                                      <p:cBhvr>
                                        <p:cTn id="11" dur="1" fill="hold">
                                          <p:stCondLst>
                                            <p:cond delay="0"/>
                                          </p:stCondLst>
                                        </p:cTn>
                                        <p:tgtEl>
                                          <p:spTgt spid="5">
                                            <p:txEl>
                                              <p:pRg st="1" end="1"/>
                                            </p:txEl>
                                          </p:spTgt>
                                        </p:tgtEl>
                                        <p:attrNameLst>
                                          <p:attrName>style.visibility</p:attrName>
                                        </p:attrNameLst>
                                      </p:cBhvr>
                                      <p:to>
                                        <p:strVal val="visible"/>
                                      </p:to>
                                    </p:set>
                                    <p:anim calcmode="discrete" valueType="clr">
                                      <p:cBhvr override="childStyle">
                                        <p:cTn id="12" dur="80"/>
                                        <p:tgtEl>
                                          <p:spTgt spid="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5">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11">
                                            <p:txEl>
                                              <p:pRg st="0" end="0"/>
                                            </p:txEl>
                                          </p:spTgt>
                                        </p:tgtEl>
                                        <p:attrNameLst>
                                          <p:attrName>style.visibility</p:attrName>
                                        </p:attrNameLst>
                                      </p:cBhvr>
                                      <p:to>
                                        <p:strVal val="visible"/>
                                      </p:to>
                                    </p:set>
                                    <p:anim calcmode="discrete" valueType="clr">
                                      <p:cBhvr override="childStyle">
                                        <p:cTn id="19" dur="80"/>
                                        <p:tgtEl>
                                          <p:spTgt spid="1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1">
                                            <p:txEl>
                                              <p:pRg st="0" end="0"/>
                                            </p:txEl>
                                          </p:spTgt>
                                        </p:tgtEl>
                                        <p:attrNameLst>
                                          <p:attrName>fillcolor</p:attrName>
                                        </p:attrNameLst>
                                      </p:cBhvr>
                                      <p:tavLst>
                                        <p:tav tm="0">
                                          <p:val>
                                            <p:clrVal>
                                              <a:schemeClr val="accent2"/>
                                            </p:clrVal>
                                          </p:val>
                                        </p:tav>
                                        <p:tav tm="50000">
                                          <p:val>
                                            <p:clrVal>
                                              <a:schemeClr val="hlink"/>
                                            </p:clrVal>
                                          </p:val>
                                        </p:tav>
                                      </p:tavLst>
                                    </p:anim>
                                    <p:set>
                                      <p:cBhvr>
                                        <p:cTn id="21" dur="80"/>
                                        <p:tgtEl>
                                          <p:spTgt spid="11">
                                            <p:txEl>
                                              <p:pRg st="0" end="0"/>
                                            </p:txEl>
                                          </p:spTgt>
                                        </p:tgtEl>
                                        <p:attrNameLst>
                                          <p:attrName>fill.type</p:attrName>
                                        </p:attrNameLst>
                                      </p:cBhvr>
                                      <p:to>
                                        <p:strVal val="solid"/>
                                      </p:to>
                                    </p:set>
                                  </p:childTnLst>
                                </p:cTn>
                              </p:par>
                              <p:par>
                                <p:cTn id="22" presetID="27" presetClass="entr" presetSubtype="0" fill="hold" nodeType="withEffect">
                                  <p:stCondLst>
                                    <p:cond delay="0"/>
                                  </p:stCondLst>
                                  <p:iterate type="lt">
                                    <p:tmPct val="50000"/>
                                  </p:iterate>
                                  <p:childTnLst>
                                    <p:set>
                                      <p:cBhvr>
                                        <p:cTn id="23" dur="1" fill="hold">
                                          <p:stCondLst>
                                            <p:cond delay="0"/>
                                          </p:stCondLst>
                                        </p:cTn>
                                        <p:tgtEl>
                                          <p:spTgt spid="11">
                                            <p:txEl>
                                              <p:pRg st="1" end="1"/>
                                            </p:txEl>
                                          </p:spTgt>
                                        </p:tgtEl>
                                        <p:attrNameLst>
                                          <p:attrName>style.visibility</p:attrName>
                                        </p:attrNameLst>
                                      </p:cBhvr>
                                      <p:to>
                                        <p:strVal val="visible"/>
                                      </p:to>
                                    </p:set>
                                    <p:anim calcmode="discrete" valueType="clr">
                                      <p:cBhvr override="childStyle">
                                        <p:cTn id="24" dur="80"/>
                                        <p:tgtEl>
                                          <p:spTgt spid="1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11">
                                            <p:txEl>
                                              <p:pRg st="1" end="1"/>
                                            </p:txEl>
                                          </p:spTgt>
                                        </p:tgtEl>
                                        <p:attrNameLst>
                                          <p:attrName>fillcolor</p:attrName>
                                        </p:attrNameLst>
                                      </p:cBhvr>
                                      <p:tavLst>
                                        <p:tav tm="0">
                                          <p:val>
                                            <p:clrVal>
                                              <a:schemeClr val="accent2"/>
                                            </p:clrVal>
                                          </p:val>
                                        </p:tav>
                                        <p:tav tm="50000">
                                          <p:val>
                                            <p:clrVal>
                                              <a:schemeClr val="hlink"/>
                                            </p:clrVal>
                                          </p:val>
                                        </p:tav>
                                      </p:tavLst>
                                    </p:anim>
                                    <p:set>
                                      <p:cBhvr>
                                        <p:cTn id="26" dur="80"/>
                                        <p:tgtEl>
                                          <p:spTgt spid="11">
                                            <p:txEl>
                                              <p:pRg st="1" end="1"/>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27" presetClass="entr" presetSubtype="0" fill="hold" nodeType="clickEffect">
                                  <p:stCondLst>
                                    <p:cond delay="0"/>
                                  </p:stCondLst>
                                  <p:iterate type="lt">
                                    <p:tmPct val="50000"/>
                                  </p:iterate>
                                  <p:childTnLst>
                                    <p:set>
                                      <p:cBhvr>
                                        <p:cTn id="30" dur="1" fill="hold">
                                          <p:stCondLst>
                                            <p:cond delay="0"/>
                                          </p:stCondLst>
                                        </p:cTn>
                                        <p:tgtEl>
                                          <p:spTgt spid="12">
                                            <p:txEl>
                                              <p:pRg st="0" end="0"/>
                                            </p:txEl>
                                          </p:spTgt>
                                        </p:tgtEl>
                                        <p:attrNameLst>
                                          <p:attrName>style.visibility</p:attrName>
                                        </p:attrNameLst>
                                      </p:cBhvr>
                                      <p:to>
                                        <p:strVal val="visible"/>
                                      </p:to>
                                    </p:set>
                                    <p:anim calcmode="discrete" valueType="clr">
                                      <p:cBhvr override="childStyle">
                                        <p:cTn id="31" dur="80"/>
                                        <p:tgtEl>
                                          <p:spTgt spid="1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12">
                                            <p:txEl>
                                              <p:pRg st="0" end="0"/>
                                            </p:txEl>
                                          </p:spTgt>
                                        </p:tgtEl>
                                        <p:attrNameLst>
                                          <p:attrName>fillcolor</p:attrName>
                                        </p:attrNameLst>
                                      </p:cBhvr>
                                      <p:tavLst>
                                        <p:tav tm="0">
                                          <p:val>
                                            <p:clrVal>
                                              <a:schemeClr val="accent2"/>
                                            </p:clrVal>
                                          </p:val>
                                        </p:tav>
                                        <p:tav tm="50000">
                                          <p:val>
                                            <p:clrVal>
                                              <a:schemeClr val="hlink"/>
                                            </p:clrVal>
                                          </p:val>
                                        </p:tav>
                                      </p:tavLst>
                                    </p:anim>
                                    <p:set>
                                      <p:cBhvr>
                                        <p:cTn id="33" dur="80"/>
                                        <p:tgtEl>
                                          <p:spTgt spid="12">
                                            <p:txEl>
                                              <p:pRg st="0" end="0"/>
                                            </p:txEl>
                                          </p:spTgt>
                                        </p:tgtEl>
                                        <p:attrNameLst>
                                          <p:attrName>fill.type</p:attrName>
                                        </p:attrNameLst>
                                      </p:cBhvr>
                                      <p:to>
                                        <p:strVal val="solid"/>
                                      </p:to>
                                    </p:set>
                                  </p:childTnLst>
                                </p:cTn>
                              </p:par>
                              <p:par>
                                <p:cTn id="34" presetID="27" presetClass="entr" presetSubtype="0" fill="hold" nodeType="withEffect">
                                  <p:stCondLst>
                                    <p:cond delay="0"/>
                                  </p:stCondLst>
                                  <p:iterate type="lt">
                                    <p:tmPct val="50000"/>
                                  </p:iterate>
                                  <p:childTnLst>
                                    <p:set>
                                      <p:cBhvr>
                                        <p:cTn id="35" dur="1" fill="hold">
                                          <p:stCondLst>
                                            <p:cond delay="0"/>
                                          </p:stCondLst>
                                        </p:cTn>
                                        <p:tgtEl>
                                          <p:spTgt spid="12">
                                            <p:txEl>
                                              <p:pRg st="1" end="1"/>
                                            </p:txEl>
                                          </p:spTgt>
                                        </p:tgtEl>
                                        <p:attrNameLst>
                                          <p:attrName>style.visibility</p:attrName>
                                        </p:attrNameLst>
                                      </p:cBhvr>
                                      <p:to>
                                        <p:strVal val="visible"/>
                                      </p:to>
                                    </p:set>
                                    <p:anim calcmode="discrete" valueType="clr">
                                      <p:cBhvr override="childStyle">
                                        <p:cTn id="36" dur="80"/>
                                        <p:tgtEl>
                                          <p:spTgt spid="12">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7" dur="80"/>
                                        <p:tgtEl>
                                          <p:spTgt spid="12">
                                            <p:txEl>
                                              <p:pRg st="1" end="1"/>
                                            </p:txEl>
                                          </p:spTgt>
                                        </p:tgtEl>
                                        <p:attrNameLst>
                                          <p:attrName>fillcolor</p:attrName>
                                        </p:attrNameLst>
                                      </p:cBhvr>
                                      <p:tavLst>
                                        <p:tav tm="0">
                                          <p:val>
                                            <p:clrVal>
                                              <a:schemeClr val="accent2"/>
                                            </p:clrVal>
                                          </p:val>
                                        </p:tav>
                                        <p:tav tm="50000">
                                          <p:val>
                                            <p:clrVal>
                                              <a:schemeClr val="hlink"/>
                                            </p:clrVal>
                                          </p:val>
                                        </p:tav>
                                      </p:tavLst>
                                    </p:anim>
                                    <p:set>
                                      <p:cBhvr>
                                        <p:cTn id="38" dur="80"/>
                                        <p:tgtEl>
                                          <p:spTgt spid="12">
                                            <p:txEl>
                                              <p:pRg st="1" end="1"/>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27" presetClass="entr" presetSubtype="0" fill="hold" nodeType="clickEffect">
                                  <p:stCondLst>
                                    <p:cond delay="0"/>
                                  </p:stCondLst>
                                  <p:iterate type="lt">
                                    <p:tmPct val="50000"/>
                                  </p:iterate>
                                  <p:childTnLst>
                                    <p:set>
                                      <p:cBhvr>
                                        <p:cTn id="42" dur="1" fill="hold">
                                          <p:stCondLst>
                                            <p:cond delay="0"/>
                                          </p:stCondLst>
                                        </p:cTn>
                                        <p:tgtEl>
                                          <p:spTgt spid="13">
                                            <p:txEl>
                                              <p:pRg st="0" end="0"/>
                                            </p:txEl>
                                          </p:spTgt>
                                        </p:tgtEl>
                                        <p:attrNameLst>
                                          <p:attrName>style.visibility</p:attrName>
                                        </p:attrNameLst>
                                      </p:cBhvr>
                                      <p:to>
                                        <p:strVal val="visible"/>
                                      </p:to>
                                    </p:set>
                                    <p:anim calcmode="discrete" valueType="clr">
                                      <p:cBhvr override="childStyle">
                                        <p:cTn id="43" dur="80"/>
                                        <p:tgtEl>
                                          <p:spTgt spid="1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4" dur="80"/>
                                        <p:tgtEl>
                                          <p:spTgt spid="13">
                                            <p:txEl>
                                              <p:pRg st="0" end="0"/>
                                            </p:txEl>
                                          </p:spTgt>
                                        </p:tgtEl>
                                        <p:attrNameLst>
                                          <p:attrName>fillcolor</p:attrName>
                                        </p:attrNameLst>
                                      </p:cBhvr>
                                      <p:tavLst>
                                        <p:tav tm="0">
                                          <p:val>
                                            <p:clrVal>
                                              <a:schemeClr val="accent2"/>
                                            </p:clrVal>
                                          </p:val>
                                        </p:tav>
                                        <p:tav tm="50000">
                                          <p:val>
                                            <p:clrVal>
                                              <a:schemeClr val="hlink"/>
                                            </p:clrVal>
                                          </p:val>
                                        </p:tav>
                                      </p:tavLst>
                                    </p:anim>
                                    <p:set>
                                      <p:cBhvr>
                                        <p:cTn id="45" dur="80"/>
                                        <p:tgtEl>
                                          <p:spTgt spid="13">
                                            <p:txEl>
                                              <p:pRg st="0" end="0"/>
                                            </p:txEl>
                                          </p:spTgt>
                                        </p:tgtEl>
                                        <p:attrNameLst>
                                          <p:attrName>fill.type</p:attrName>
                                        </p:attrNameLst>
                                      </p:cBhvr>
                                      <p:to>
                                        <p:strVal val="solid"/>
                                      </p:to>
                                    </p:set>
                                  </p:childTnLst>
                                </p:cTn>
                              </p:par>
                              <p:par>
                                <p:cTn id="46" presetID="27" presetClass="entr" presetSubtype="0" fill="hold" nodeType="withEffect">
                                  <p:stCondLst>
                                    <p:cond delay="0"/>
                                  </p:stCondLst>
                                  <p:iterate type="lt">
                                    <p:tmPct val="50000"/>
                                  </p:iterate>
                                  <p:childTnLst>
                                    <p:set>
                                      <p:cBhvr>
                                        <p:cTn id="47" dur="1" fill="hold">
                                          <p:stCondLst>
                                            <p:cond delay="0"/>
                                          </p:stCondLst>
                                        </p:cTn>
                                        <p:tgtEl>
                                          <p:spTgt spid="13">
                                            <p:txEl>
                                              <p:pRg st="1" end="1"/>
                                            </p:txEl>
                                          </p:spTgt>
                                        </p:tgtEl>
                                        <p:attrNameLst>
                                          <p:attrName>style.visibility</p:attrName>
                                        </p:attrNameLst>
                                      </p:cBhvr>
                                      <p:to>
                                        <p:strVal val="visible"/>
                                      </p:to>
                                    </p:set>
                                    <p:anim calcmode="discrete" valueType="clr">
                                      <p:cBhvr override="childStyle">
                                        <p:cTn id="48" dur="80"/>
                                        <p:tgtEl>
                                          <p:spTgt spid="1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13">
                                            <p:txEl>
                                              <p:pRg st="1" end="1"/>
                                            </p:txEl>
                                          </p:spTgt>
                                        </p:tgtEl>
                                        <p:attrNameLst>
                                          <p:attrName>fillcolor</p:attrName>
                                        </p:attrNameLst>
                                      </p:cBhvr>
                                      <p:tavLst>
                                        <p:tav tm="0">
                                          <p:val>
                                            <p:clrVal>
                                              <a:schemeClr val="accent2"/>
                                            </p:clrVal>
                                          </p:val>
                                        </p:tav>
                                        <p:tav tm="50000">
                                          <p:val>
                                            <p:clrVal>
                                              <a:schemeClr val="hlink"/>
                                            </p:clrVal>
                                          </p:val>
                                        </p:tav>
                                      </p:tavLst>
                                    </p:anim>
                                    <p:set>
                                      <p:cBhvr>
                                        <p:cTn id="50" dur="80"/>
                                        <p:tgtEl>
                                          <p:spTgt spid="13">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1091" y="102870"/>
            <a:ext cx="10515600" cy="1325563"/>
          </a:xfrm>
        </p:spPr>
        <p:txBody>
          <a:bodyPr rtlCol="0"/>
          <a:lstStyle>
            <a:defPPr>
              <a:defRPr lang="zh-CN"/>
            </a:defPPr>
          </a:lstStyle>
          <a:p>
            <a:pPr rtl="0"/>
            <a:r>
              <a:rPr lang="zh-CN" dirty="0"/>
              <a:t>七、项目创新及特色</a:t>
            </a:r>
          </a:p>
        </p:txBody>
      </p:sp>
      <p:sp>
        <p:nvSpPr>
          <p:cNvPr id="10" name="灯片编号占位符 9"/>
          <p:cNvSpPr>
            <a:spLocks noGrp="1"/>
          </p:cNvSpPr>
          <p:nvPr>
            <p:ph type="sldNum" sz="quarter" idx="12"/>
          </p:nvPr>
        </p:nvSpPr>
        <p:spPr/>
        <p:txBody>
          <a:bodyPr rtlCol="0"/>
          <a:lstStyle>
            <a:defPPr>
              <a:defRPr lang="zh-CN"/>
            </a:defPPr>
          </a:lstStyle>
          <a:p>
            <a:pPr rtl="0"/>
            <a:fld id="{FE024F78-56A6-7740-B68D-8D4D026EDF3F}" type="slidenum">
              <a:rPr lang="en-US" altLang="zh-CN" smtClean="0"/>
              <a:t>31</a:t>
            </a:fld>
            <a:endParaRPr lang="zh-CN" dirty="0"/>
          </a:p>
        </p:txBody>
      </p:sp>
      <p:sp>
        <p:nvSpPr>
          <p:cNvPr id="5" name="文本框 4"/>
          <p:cNvSpPr txBox="1"/>
          <p:nvPr/>
        </p:nvSpPr>
        <p:spPr>
          <a:xfrm>
            <a:off x="234315" y="1365885"/>
            <a:ext cx="11796395" cy="5624830"/>
          </a:xfrm>
          <a:prstGeom prst="rect">
            <a:avLst/>
          </a:prstGeom>
          <a:noFill/>
        </p:spPr>
        <p:txBody>
          <a:bodyPr wrap="square" rtlCol="0">
            <a:noAutofit/>
          </a:bodyPr>
          <a:lstStyle/>
          <a:p>
            <a:r>
              <a:rPr lang="zh-CN" altLang="en-US" sz="2400">
                <a:solidFill>
                  <a:schemeClr val="bg1"/>
                </a:solidFill>
              </a:rPr>
              <a:t>1、盈利方式的创新：物流行业对于钢材运输已提出解决方案，如“货帮帮”“司机帮”等APP，这些APp以收取中介费为盈利方式，压低驾驶员所得让利于需要服务的企业收取企业中介费该盈利方式直接的降低驾驶员收入，目标客户的反馈恶劣，打击驾驶员积极性，剥削驾驶员剩余价值因此这些APP在实际推广度并不高。而我们的模型偏向于To B的方式进行维护运转，为企业管理者或个体驾驶员提供运输路线的解决方案，节省运输过程中的时间及金钱成本，没有压低订单价格的行为，自然驾驶员使用体验很更良好。</a:t>
            </a:r>
          </a:p>
          <a:p>
            <a:endParaRPr lang="zh-CN" altLang="en-US" sz="2400">
              <a:solidFill>
                <a:schemeClr val="bg1"/>
              </a:solidFill>
            </a:endParaRPr>
          </a:p>
          <a:p>
            <a:r>
              <a:rPr lang="zh-CN" altLang="en-US" sz="2400">
                <a:solidFill>
                  <a:schemeClr val="bg1"/>
                </a:solidFill>
              </a:rPr>
              <a:t>2、模型实际运用的创新：当前解决运输问题已提出了许多算法，但每一种算法都有其局限性，并且这些算法没有切实形成驾驶员所能接触到的解决方案，偏向于理论化，该项目我们致力于将模型落地实践，创新性的提出基于更多现实情况的、易操作的、可行性高的运输规划与统筹方案，解决钢材运输“最后一公里”的协调规划。</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additive="base">
                                        <p:cTn id="11"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1091" y="102870"/>
            <a:ext cx="10515600" cy="1325563"/>
          </a:xfrm>
        </p:spPr>
        <p:txBody>
          <a:bodyPr rtlCol="0"/>
          <a:lstStyle>
            <a:defPPr>
              <a:defRPr lang="zh-CN"/>
            </a:defPPr>
          </a:lstStyle>
          <a:p>
            <a:pPr rtl="0"/>
            <a:r>
              <a:rPr lang="zh-CN" dirty="0"/>
              <a:t>八、已有基础</a:t>
            </a:r>
          </a:p>
        </p:txBody>
      </p:sp>
      <p:sp>
        <p:nvSpPr>
          <p:cNvPr id="5" name="文本框 4"/>
          <p:cNvSpPr txBox="1"/>
          <p:nvPr/>
        </p:nvSpPr>
        <p:spPr>
          <a:xfrm>
            <a:off x="7492365" y="1511935"/>
            <a:ext cx="4574540" cy="4637405"/>
          </a:xfrm>
          <a:prstGeom prst="rect">
            <a:avLst/>
          </a:prstGeom>
          <a:noFill/>
        </p:spPr>
        <p:txBody>
          <a:bodyPr wrap="square" rtlCol="0">
            <a:noAutofit/>
          </a:bodyPr>
          <a:lstStyle/>
          <a:p>
            <a:r>
              <a:rPr lang="zh-CN" altLang="en-US" sz="2800">
                <a:solidFill>
                  <a:schemeClr val="bg1"/>
                </a:solidFill>
              </a:rPr>
              <a:t>学校可提供的条件：</a:t>
            </a:r>
          </a:p>
          <a:p>
            <a:r>
              <a:rPr lang="zh-CN" altLang="en-US" sz="2800">
                <a:solidFill>
                  <a:schemeClr val="bg1"/>
                </a:solidFill>
              </a:rPr>
              <a:t>基础设施</a:t>
            </a:r>
          </a:p>
          <a:p>
            <a:r>
              <a:rPr lang="zh-CN" altLang="en-US" sz="2800">
                <a:solidFill>
                  <a:schemeClr val="bg1"/>
                </a:solidFill>
              </a:rPr>
              <a:t>尚缺少的条件：</a:t>
            </a:r>
          </a:p>
          <a:p>
            <a:r>
              <a:rPr lang="zh-CN" altLang="en-US" sz="2800">
                <a:solidFill>
                  <a:schemeClr val="bg1"/>
                </a:solidFill>
              </a:rPr>
              <a:t>数据收集、市场调研</a:t>
            </a:r>
          </a:p>
          <a:p>
            <a:r>
              <a:rPr lang="zh-CN" altLang="en-US" sz="2800">
                <a:solidFill>
                  <a:schemeClr val="bg1"/>
                </a:solidFill>
              </a:rPr>
              <a:t>解决方案：</a:t>
            </a:r>
          </a:p>
          <a:p>
            <a:r>
              <a:rPr lang="zh-CN" altLang="en-US" sz="2800">
                <a:solidFill>
                  <a:schemeClr val="bg1"/>
                </a:solidFill>
              </a:rPr>
              <a:t>1、实地调研</a:t>
            </a:r>
          </a:p>
          <a:p>
            <a:r>
              <a:rPr lang="zh-CN" altLang="en-US" sz="2800">
                <a:solidFill>
                  <a:schemeClr val="bg1"/>
                </a:solidFill>
              </a:rPr>
              <a:t>2、与有关企业联络获取企业数据支持</a:t>
            </a:r>
          </a:p>
        </p:txBody>
      </p:sp>
      <p:pic>
        <p:nvPicPr>
          <p:cNvPr id="3" name="图片 2" descr="3"/>
          <p:cNvPicPr>
            <a:picLocks noChangeAspect="1"/>
          </p:cNvPicPr>
          <p:nvPr/>
        </p:nvPicPr>
        <p:blipFill>
          <a:blip r:embed="rId3"/>
          <a:stretch>
            <a:fillRect/>
          </a:stretch>
        </p:blipFill>
        <p:spPr>
          <a:xfrm>
            <a:off x="861060" y="1428750"/>
            <a:ext cx="6149340" cy="44557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trips(down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strips(downLeft)">
                                      <p:cBhvr>
                                        <p:cTn id="12" dur="500"/>
                                        <p:tgtEl>
                                          <p:spTgt spid="5">
                                            <p:txEl>
                                              <p:pRg st="1" end="1"/>
                                            </p:txEl>
                                          </p:spTgt>
                                        </p:tgtEl>
                                      </p:cBhvr>
                                    </p:animEffect>
                                  </p:childTnLst>
                                </p:cTn>
                              </p:par>
                              <p:par>
                                <p:cTn id="13" presetID="18" presetClass="entr" presetSubtype="12"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strips(downLeft)">
                                      <p:cBhvr>
                                        <p:cTn id="15" dur="500"/>
                                        <p:tgtEl>
                                          <p:spTgt spid="5">
                                            <p:txEl>
                                              <p:pRg st="2" end="2"/>
                                            </p:txEl>
                                          </p:spTgt>
                                        </p:tgtEl>
                                      </p:cBhvr>
                                    </p:animEffect>
                                  </p:childTnLst>
                                </p:cTn>
                              </p:par>
                              <p:par>
                                <p:cTn id="16" presetID="18" presetClass="entr" presetSubtype="12"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strips(downLeft)">
                                      <p:cBhvr>
                                        <p:cTn id="18" dur="500"/>
                                        <p:tgtEl>
                                          <p:spTgt spid="5">
                                            <p:txEl>
                                              <p:pRg st="3" end="3"/>
                                            </p:txEl>
                                          </p:spTgt>
                                        </p:tgtEl>
                                      </p:cBhvr>
                                    </p:animEffect>
                                  </p:childTnLst>
                                </p:cTn>
                              </p:par>
                              <p:par>
                                <p:cTn id="19" presetID="18" presetClass="entr" presetSubtype="12"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strips(downLeft)">
                                      <p:cBhvr>
                                        <p:cTn id="21" dur="500"/>
                                        <p:tgtEl>
                                          <p:spTgt spid="5">
                                            <p:txEl>
                                              <p:pRg st="4" end="4"/>
                                            </p:txEl>
                                          </p:spTgt>
                                        </p:tgtEl>
                                      </p:cBhvr>
                                    </p:animEffect>
                                  </p:childTnLst>
                                </p:cTn>
                              </p:par>
                              <p:par>
                                <p:cTn id="22" presetID="18" presetClass="entr" presetSubtype="12"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strips(downLeft)">
                                      <p:cBhvr>
                                        <p:cTn id="24" dur="500"/>
                                        <p:tgtEl>
                                          <p:spTgt spid="5">
                                            <p:txEl>
                                              <p:pRg st="5" end="5"/>
                                            </p:txEl>
                                          </p:spTgt>
                                        </p:tgtEl>
                                      </p:cBhvr>
                                    </p:animEffect>
                                  </p:childTnLst>
                                </p:cTn>
                              </p:par>
                              <p:par>
                                <p:cTn id="25" presetID="18" presetClass="entr" presetSubtype="12"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strips(downLeft)">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heel(1)">
                                      <p:cBhvr>
                                        <p:cTn id="3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defPPr>
              <a:defRPr lang="zh-CN"/>
            </a:defPPr>
          </a:lstStyle>
          <a:p>
            <a:pPr rtl="0"/>
            <a:r>
              <a:rPr lang="zh-CN" dirty="0"/>
              <a:t>谢谢</a:t>
            </a:r>
          </a:p>
        </p:txBody>
      </p:sp>
      <p:sp>
        <p:nvSpPr>
          <p:cNvPr id="3" name="文本占位符 2"/>
          <p:cNvSpPr>
            <a:spLocks noGrp="1"/>
          </p:cNvSpPr>
          <p:nvPr>
            <p:ph type="body" sz="quarter" idx="13"/>
          </p:nvPr>
        </p:nvSpPr>
        <p:spPr>
          <a:xfrm>
            <a:off x="199836" y="3426703"/>
            <a:ext cx="6001128" cy="2616883"/>
          </a:xfrm>
        </p:spPr>
        <p:txBody>
          <a:bodyPr rtlCol="0"/>
          <a:lstStyle>
            <a:defPPr>
              <a:defRPr lang="zh-CN"/>
            </a:defPPr>
          </a:lstStyle>
          <a:p>
            <a:pPr rtl="0"/>
            <a:r>
              <a:rPr lang="zh-CN" altLang="en-US" dirty="0"/>
              <a:t>分工：</a:t>
            </a:r>
          </a:p>
          <a:p>
            <a:pPr rtl="0"/>
            <a:r>
              <a:rPr lang="en-US" altLang="zh-CN" dirty="0">
                <a:sym typeface="+mn-ea"/>
              </a:rPr>
              <a:t>22009200347</a:t>
            </a:r>
            <a:r>
              <a:rPr lang="zh-CN" altLang="en-US" dirty="0">
                <a:sym typeface="+mn-ea"/>
              </a:rPr>
              <a:t>李宇轩：项目立项，提供项目计划</a:t>
            </a:r>
            <a:endParaRPr lang="zh-CN" altLang="en-US" dirty="0"/>
          </a:p>
          <a:p>
            <a:pPr rtl="0"/>
            <a:r>
              <a:rPr lang="en-US" altLang="zh-CN" dirty="0"/>
              <a:t>22009200894</a:t>
            </a:r>
            <a:r>
              <a:rPr lang="zh-CN" altLang="en-US" dirty="0"/>
              <a:t>王越洋、</a:t>
            </a:r>
            <a:r>
              <a:rPr lang="en-US" altLang="zh-CN" dirty="0"/>
              <a:t>22009201315</a:t>
            </a:r>
            <a:r>
              <a:rPr lang="zh-CN" altLang="en-US" dirty="0">
                <a:sym typeface="+mn-ea"/>
              </a:rPr>
              <a:t>景士玲</a:t>
            </a:r>
            <a:r>
              <a:rPr lang="zh-CN" altLang="en-US" dirty="0"/>
              <a:t>：项目计划书完善</a:t>
            </a:r>
          </a:p>
          <a:p>
            <a:pPr rtl="0"/>
            <a:r>
              <a:rPr lang="en-US" altLang="zh-CN" dirty="0"/>
              <a:t>22009200653</a:t>
            </a:r>
            <a:r>
              <a:rPr lang="zh-CN" altLang="en-US" dirty="0"/>
              <a:t>符慈慧、</a:t>
            </a:r>
            <a:r>
              <a:rPr lang="en-US" altLang="zh-CN" dirty="0"/>
              <a:t>22009201270</a:t>
            </a:r>
            <a:r>
              <a:rPr lang="zh-CN" altLang="en-US" dirty="0"/>
              <a:t>王曦培：</a:t>
            </a:r>
            <a:r>
              <a:rPr lang="en-US" altLang="zh-CN" dirty="0"/>
              <a:t>ppt</a:t>
            </a:r>
            <a:r>
              <a:rPr lang="zh-CN" altLang="en-US" dirty="0"/>
              <a:t>制作</a:t>
            </a:r>
          </a:p>
          <a:p>
            <a:pPr rtl="0"/>
            <a:r>
              <a:rPr lang="en-US" altLang="zh-CN" dirty="0"/>
              <a:t>22009200985</a:t>
            </a:r>
            <a:r>
              <a:rPr lang="zh-CN" altLang="en-US" dirty="0"/>
              <a:t>冯思雨：项目计划书美化</a:t>
            </a:r>
          </a:p>
          <a:p>
            <a:pPr rtl="0"/>
            <a:endParaRPr 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549910" y="158750"/>
            <a:ext cx="5465445" cy="4612640"/>
          </a:xfrm>
          <a:prstGeom prst="rect">
            <a:avLst/>
          </a:prstGeom>
        </p:spPr>
      </p:pic>
      <p:pic>
        <p:nvPicPr>
          <p:cNvPr id="7" name="图片 6"/>
          <p:cNvPicPr>
            <a:picLocks noChangeAspect="1"/>
          </p:cNvPicPr>
          <p:nvPr/>
        </p:nvPicPr>
        <p:blipFill>
          <a:blip r:embed="rId3"/>
          <a:stretch>
            <a:fillRect/>
          </a:stretch>
        </p:blipFill>
        <p:spPr>
          <a:xfrm>
            <a:off x="6520815" y="1883410"/>
            <a:ext cx="5545455" cy="44811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defPPr>
              <a:defRPr lang="zh-CN"/>
            </a:defPPr>
          </a:lstStyle>
          <a:p>
            <a:pPr rtl="0"/>
            <a:r>
              <a:rPr lang="zh-CN" dirty="0"/>
              <a:t>目录</a:t>
            </a:r>
          </a:p>
        </p:txBody>
      </p:sp>
      <p:sp>
        <p:nvSpPr>
          <p:cNvPr id="3" name="文本占位符 2"/>
          <p:cNvSpPr>
            <a:spLocks noGrp="1"/>
          </p:cNvSpPr>
          <p:nvPr>
            <p:ph type="body" sz="quarter" idx="28"/>
          </p:nvPr>
        </p:nvSpPr>
        <p:spPr>
          <a:xfrm>
            <a:off x="894715" y="2435860"/>
            <a:ext cx="6789420" cy="4203700"/>
          </a:xfrm>
        </p:spPr>
        <p:txBody>
          <a:bodyPr rtlCol="0"/>
          <a:lstStyle>
            <a:defPPr>
              <a:defRPr lang="zh-CN"/>
            </a:defPPr>
          </a:lstStyle>
          <a:p>
            <a:pPr rtl="0"/>
            <a:r>
              <a:rPr lang="zh-CN" dirty="0"/>
              <a:t>项目简介</a:t>
            </a:r>
          </a:p>
          <a:p>
            <a:pPr rtl="0"/>
            <a:r>
              <a:rPr lang="zh-CN" dirty="0"/>
              <a:t>项目相关研究及发展动态</a:t>
            </a:r>
          </a:p>
          <a:p>
            <a:pPr rtl="0"/>
            <a:r>
              <a:rPr lang="zh-CN" dirty="0"/>
              <a:t>项目实施目的意义</a:t>
            </a:r>
          </a:p>
          <a:p>
            <a:pPr rtl="0"/>
            <a:r>
              <a:rPr lang="zh-CN" dirty="0"/>
              <a:t>项目研究内容和拟解决的关键问题</a:t>
            </a:r>
          </a:p>
          <a:p>
            <a:pPr rtl="0"/>
            <a:r>
              <a:rPr lang="zh-CN" dirty="0"/>
              <a:t>项目研究与实施的基础条件</a:t>
            </a:r>
          </a:p>
          <a:p>
            <a:pPr rtl="0"/>
            <a:r>
              <a:rPr lang="zh-CN" dirty="0"/>
              <a:t>项目实施方案</a:t>
            </a:r>
          </a:p>
          <a:p>
            <a:pPr rtl="0"/>
            <a:r>
              <a:rPr lang="zh-CN" dirty="0"/>
              <a:t>项目创新及特色</a:t>
            </a:r>
          </a:p>
          <a:p>
            <a:pPr rtl="0"/>
            <a:r>
              <a:rPr lang="zh-CN" dirty="0"/>
              <a:t>已有基础</a:t>
            </a:r>
          </a:p>
          <a:p>
            <a:pPr marL="0" indent="0" rtl="0">
              <a:buNone/>
            </a:pPr>
            <a:endParaRPr lang="zh-CN" dirty="0"/>
          </a:p>
          <a:p>
            <a:pPr rtl="0"/>
            <a:endParaRPr 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edge">
                                      <p:cBhvr>
                                        <p:cTn id="7" dur="2000"/>
                                        <p:tgtEl>
                                          <p:spTgt spid="3">
                                            <p:txEl>
                                              <p:pRg st="0" end="0"/>
                                            </p:txEl>
                                          </p:spTgt>
                                        </p:tgtEl>
                                      </p:cBhvr>
                                    </p:animEffect>
                                  </p:childTnLst>
                                </p:cTn>
                              </p:par>
                              <p:par>
                                <p:cTn id="8" presetID="2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edge">
                                      <p:cBhvr>
                                        <p:cTn id="10" dur="2000"/>
                                        <p:tgtEl>
                                          <p:spTgt spid="3">
                                            <p:txEl>
                                              <p:pRg st="1" end="1"/>
                                            </p:txEl>
                                          </p:spTgt>
                                        </p:tgtEl>
                                      </p:cBhvr>
                                    </p:animEffect>
                                  </p:childTnLst>
                                </p:cTn>
                              </p:par>
                              <p:par>
                                <p:cTn id="11" presetID="2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edge">
                                      <p:cBhvr>
                                        <p:cTn id="13" dur="2000"/>
                                        <p:tgtEl>
                                          <p:spTgt spid="3">
                                            <p:txEl>
                                              <p:pRg st="2" end="2"/>
                                            </p:txEl>
                                          </p:spTgt>
                                        </p:tgtEl>
                                      </p:cBhvr>
                                    </p:animEffect>
                                  </p:childTnLst>
                                </p:cTn>
                              </p:par>
                              <p:par>
                                <p:cTn id="14" presetID="2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edge">
                                      <p:cBhvr>
                                        <p:cTn id="16" dur="2000"/>
                                        <p:tgtEl>
                                          <p:spTgt spid="3">
                                            <p:txEl>
                                              <p:pRg st="3" end="3"/>
                                            </p:txEl>
                                          </p:spTgt>
                                        </p:tgtEl>
                                      </p:cBhvr>
                                    </p:animEffect>
                                  </p:childTnLst>
                                </p:cTn>
                              </p:par>
                              <p:par>
                                <p:cTn id="17" presetID="2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edge">
                                      <p:cBhvr>
                                        <p:cTn id="19" dur="2000"/>
                                        <p:tgtEl>
                                          <p:spTgt spid="3">
                                            <p:txEl>
                                              <p:pRg st="4" end="4"/>
                                            </p:txEl>
                                          </p:spTgt>
                                        </p:tgtEl>
                                      </p:cBhvr>
                                    </p:animEffect>
                                  </p:childTnLst>
                                </p:cTn>
                              </p:par>
                              <p:par>
                                <p:cTn id="20" presetID="2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edge">
                                      <p:cBhvr>
                                        <p:cTn id="22" dur="2000"/>
                                        <p:tgtEl>
                                          <p:spTgt spid="3">
                                            <p:txEl>
                                              <p:pRg st="5" end="5"/>
                                            </p:txEl>
                                          </p:spTgt>
                                        </p:tgtEl>
                                      </p:cBhvr>
                                    </p:animEffect>
                                  </p:childTnLst>
                                </p:cTn>
                              </p:par>
                              <p:par>
                                <p:cTn id="23" presetID="2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edge">
                                      <p:cBhvr>
                                        <p:cTn id="25" dur="2000"/>
                                        <p:tgtEl>
                                          <p:spTgt spid="3">
                                            <p:txEl>
                                              <p:pRg st="6" end="6"/>
                                            </p:txEl>
                                          </p:spTgt>
                                        </p:tgtEl>
                                      </p:cBhvr>
                                    </p:animEffect>
                                  </p:childTnLst>
                                </p:cTn>
                              </p:par>
                              <p:par>
                                <p:cTn id="26" presetID="2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edge">
                                      <p:cBhvr>
                                        <p:cTn id="28"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defPPr>
              <a:defRPr lang="zh-CN"/>
            </a:defPPr>
          </a:lstStyle>
          <a:p>
            <a:pPr rtl="0"/>
            <a:r>
              <a:rPr lang="zh-CN"/>
              <a:t>一、项目简介</a:t>
            </a:r>
          </a:p>
        </p:txBody>
      </p:sp>
      <p:sp>
        <p:nvSpPr>
          <p:cNvPr id="5" name="文本占位符 4"/>
          <p:cNvSpPr>
            <a:spLocks noGrp="1"/>
          </p:cNvSpPr>
          <p:nvPr>
            <p:ph type="body" sz="quarter" idx="35"/>
          </p:nvPr>
        </p:nvSpPr>
        <p:spPr>
          <a:xfrm>
            <a:off x="7099935" y="1466215"/>
            <a:ext cx="4784090" cy="5194300"/>
          </a:xfrm>
        </p:spPr>
        <p:txBody>
          <a:bodyPr rtlCol="0"/>
          <a:lstStyle>
            <a:defPPr>
              <a:defRPr lang="zh-CN"/>
            </a:defPPr>
          </a:lstStyle>
          <a:p>
            <a:pPr marL="0" indent="0" rtl="0">
              <a:buNone/>
            </a:pPr>
            <a:endParaRPr lang="zh-CN" sz="1800" dirty="0"/>
          </a:p>
          <a:p>
            <a:pPr rtl="0"/>
            <a:r>
              <a:rPr lang="zh-CN" sz="2400" dirty="0"/>
              <a:t>在以动态规划为基础的非线性模型上引入实际运输过程中的变量，建立尽可能符合实际运输情况的模型，结合货物规划系统，使系统能够根据货物的重量、尺寸、数量等特征，动态调整货车的装载顺序和摆放位置，实现对货车装载顺序和摆放位置的智能分析和优化从而影响运输路线的选择。统筹规划钢材运输线路选择，以最小化货车运输钢材成本为目标，并实现负载均衡和运输效率的最大化。</a:t>
            </a:r>
          </a:p>
        </p:txBody>
      </p:sp>
      <p:pic>
        <p:nvPicPr>
          <p:cNvPr id="16" name="图片 15" descr="c2"/>
          <p:cNvPicPr>
            <a:picLocks noChangeAspect="1"/>
          </p:cNvPicPr>
          <p:nvPr/>
        </p:nvPicPr>
        <p:blipFill>
          <a:blip r:embed="rId3"/>
          <a:stretch>
            <a:fillRect/>
          </a:stretch>
        </p:blipFill>
        <p:spPr>
          <a:xfrm>
            <a:off x="735965" y="1532255"/>
            <a:ext cx="6390005" cy="52279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ox(in)">
                                      <p:cBhvr>
                                        <p:cTn id="7" dur="2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11"/>
          <p:cNvSpPr/>
          <p:nvPr/>
        </p:nvSpPr>
        <p:spPr bwMode="auto">
          <a:xfrm>
            <a:off x="5137781" y="1155556"/>
            <a:ext cx="891827" cy="112712"/>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70C0"/>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8" name="Freeform 11"/>
          <p:cNvSpPr/>
          <p:nvPr/>
        </p:nvSpPr>
        <p:spPr bwMode="auto">
          <a:xfrm>
            <a:off x="5130829" y="2261414"/>
            <a:ext cx="891827"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70C0"/>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3" name="Freeform 11"/>
          <p:cNvSpPr/>
          <p:nvPr/>
        </p:nvSpPr>
        <p:spPr bwMode="auto">
          <a:xfrm>
            <a:off x="5137781" y="5102259"/>
            <a:ext cx="891827" cy="112712"/>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70C0"/>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5" name="组合 4">
            <a:extLst>
              <a:ext uri="{FF2B5EF4-FFF2-40B4-BE49-F238E27FC236}">
                <a16:creationId xmlns:a16="http://schemas.microsoft.com/office/drawing/2014/main" id="{3AA8F291-1631-0619-8876-FB15E63E8C68}"/>
              </a:ext>
            </a:extLst>
          </p:cNvPr>
          <p:cNvGrpSpPr/>
          <p:nvPr/>
        </p:nvGrpSpPr>
        <p:grpSpPr>
          <a:xfrm>
            <a:off x="4974332" y="1258743"/>
            <a:ext cx="6690287" cy="790575"/>
            <a:chOff x="4974333" y="1028735"/>
            <a:chExt cx="6690287" cy="790575"/>
          </a:xfrm>
        </p:grpSpPr>
        <p:sp>
          <p:nvSpPr>
            <p:cNvPr id="26" name="Freeform 10"/>
            <p:cNvSpPr/>
            <p:nvPr/>
          </p:nvSpPr>
          <p:spPr bwMode="auto">
            <a:xfrm>
              <a:off x="4974333" y="1117635"/>
              <a:ext cx="6690287" cy="70167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7" name="Rectangle 12"/>
            <p:cNvSpPr>
              <a:spLocks noChangeArrowheads="1"/>
            </p:cNvSpPr>
            <p:nvPr/>
          </p:nvSpPr>
          <p:spPr bwMode="auto">
            <a:xfrm>
              <a:off x="5223473" y="1028735"/>
              <a:ext cx="720444" cy="738187"/>
            </a:xfrm>
            <a:prstGeom prst="rect">
              <a:avLst/>
            </a:prstGeom>
            <a:solidFill>
              <a:srgbClr val="0070C0"/>
            </a:solidFill>
            <a:ln>
              <a:noFill/>
            </a:ln>
          </p:spPr>
          <p:txBody>
            <a:bodyPr lIns="91416" tIns="45708" rIns="91416" bIns="45708"/>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6" name="TextBox 105"/>
            <p:cNvSpPr txBox="1">
              <a:spLocks noChangeArrowheads="1"/>
            </p:cNvSpPr>
            <p:nvPr/>
          </p:nvSpPr>
          <p:spPr bwMode="auto">
            <a:xfrm>
              <a:off x="6153385" y="1179545"/>
              <a:ext cx="3574969" cy="54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933" b="0" i="0" u="none" strike="noStrike" kern="1200" cap="none" spc="0" normalizeH="0" baseline="0" noProof="0">
                  <a:ln>
                    <a:noFill/>
                  </a:ln>
                  <a:solidFill>
                    <a:srgbClr val="3C3C3C"/>
                  </a:solidFill>
                  <a:effectLst/>
                  <a:uLnTx/>
                  <a:uFillTx/>
                  <a:latin typeface="微软雅黑" panose="020B0503020204020204" pitchFamily="34" charset="-122"/>
                  <a:ea typeface="微软雅黑" panose="020B0503020204020204" pitchFamily="34" charset="-122"/>
                  <a:cs typeface="+mn-cs"/>
                </a:rPr>
                <a:t>钢材市场及前景调研</a:t>
              </a:r>
            </a:p>
          </p:txBody>
        </p:sp>
        <p:sp>
          <p:nvSpPr>
            <p:cNvPr id="47" name="TextBox 106"/>
            <p:cNvSpPr txBox="1">
              <a:spLocks noChangeArrowheads="1"/>
            </p:cNvSpPr>
            <p:nvPr/>
          </p:nvSpPr>
          <p:spPr bwMode="auto">
            <a:xfrm>
              <a:off x="5331381" y="1071597"/>
              <a:ext cx="500410" cy="70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4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7" name="组合 6">
            <a:extLst>
              <a:ext uri="{FF2B5EF4-FFF2-40B4-BE49-F238E27FC236}">
                <a16:creationId xmlns:a16="http://schemas.microsoft.com/office/drawing/2014/main" id="{0F003EA5-3AEF-D23C-4219-733B4E27C4E9}"/>
              </a:ext>
            </a:extLst>
          </p:cNvPr>
          <p:cNvGrpSpPr/>
          <p:nvPr/>
        </p:nvGrpSpPr>
        <p:grpSpPr>
          <a:xfrm>
            <a:off x="4969491" y="2375550"/>
            <a:ext cx="6690287" cy="790574"/>
            <a:chOff x="4974333" y="2049497"/>
            <a:chExt cx="6690287" cy="790574"/>
          </a:xfrm>
        </p:grpSpPr>
        <p:sp>
          <p:nvSpPr>
            <p:cNvPr id="35" name="Freeform 10"/>
            <p:cNvSpPr/>
            <p:nvPr/>
          </p:nvSpPr>
          <p:spPr bwMode="auto">
            <a:xfrm>
              <a:off x="4974333" y="2138396"/>
              <a:ext cx="6690287" cy="70167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6" name="Rectangle 12"/>
            <p:cNvSpPr>
              <a:spLocks noChangeArrowheads="1"/>
            </p:cNvSpPr>
            <p:nvPr/>
          </p:nvSpPr>
          <p:spPr bwMode="auto">
            <a:xfrm>
              <a:off x="5223473" y="2049497"/>
              <a:ext cx="720444" cy="738188"/>
            </a:xfrm>
            <a:prstGeom prst="rect">
              <a:avLst/>
            </a:prstGeom>
            <a:solidFill>
              <a:srgbClr val="0070C0"/>
            </a:solidFill>
            <a:ln>
              <a:noFill/>
            </a:ln>
          </p:spPr>
          <p:txBody>
            <a:bodyPr lIns="91416" tIns="45708" rIns="91416" bIns="45708"/>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8" name="TextBox 108"/>
            <p:cNvSpPr txBox="1">
              <a:spLocks noChangeArrowheads="1"/>
            </p:cNvSpPr>
            <p:nvPr/>
          </p:nvSpPr>
          <p:spPr bwMode="auto">
            <a:xfrm>
              <a:off x="6153384" y="2230471"/>
              <a:ext cx="4328381" cy="54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933" b="0" i="0" u="none" strike="noStrike" kern="1200" cap="none" spc="0" normalizeH="0" baseline="0" noProof="0">
                  <a:ln>
                    <a:noFill/>
                  </a:ln>
                  <a:solidFill>
                    <a:srgbClr val="3C3C3C"/>
                  </a:solidFill>
                  <a:effectLst/>
                  <a:uLnTx/>
                  <a:uFillTx/>
                  <a:latin typeface="微软雅黑" panose="020B0503020204020204" pitchFamily="34" charset="-122"/>
                  <a:ea typeface="微软雅黑" panose="020B0503020204020204" pitchFamily="34" charset="-122"/>
                  <a:cs typeface="+mn-cs"/>
                </a:rPr>
                <a:t>多目标对路线选择的影响</a:t>
              </a:r>
            </a:p>
          </p:txBody>
        </p:sp>
        <p:sp>
          <p:nvSpPr>
            <p:cNvPr id="49" name="TextBox 109"/>
            <p:cNvSpPr txBox="1">
              <a:spLocks noChangeArrowheads="1"/>
            </p:cNvSpPr>
            <p:nvPr/>
          </p:nvSpPr>
          <p:spPr bwMode="auto">
            <a:xfrm>
              <a:off x="5331381" y="2070134"/>
              <a:ext cx="500410" cy="70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4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6" name="组合 5">
            <a:extLst>
              <a:ext uri="{FF2B5EF4-FFF2-40B4-BE49-F238E27FC236}">
                <a16:creationId xmlns:a16="http://schemas.microsoft.com/office/drawing/2014/main" id="{64EDBB66-C581-55F3-4823-1F006DDC43B3}"/>
              </a:ext>
            </a:extLst>
          </p:cNvPr>
          <p:cNvGrpSpPr/>
          <p:nvPr/>
        </p:nvGrpSpPr>
        <p:grpSpPr>
          <a:xfrm>
            <a:off x="4969491" y="3573303"/>
            <a:ext cx="6690287" cy="788988"/>
            <a:chOff x="3730749" y="2286025"/>
            <a:chExt cx="5017715" cy="591741"/>
          </a:xfrm>
        </p:grpSpPr>
        <p:sp>
          <p:nvSpPr>
            <p:cNvPr id="37" name="Freeform 11"/>
            <p:cNvSpPr/>
            <p:nvPr/>
          </p:nvSpPr>
          <p:spPr bwMode="auto">
            <a:xfrm>
              <a:off x="3853336" y="2286025"/>
              <a:ext cx="668870" cy="84534"/>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70C0"/>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8" name="Freeform 10"/>
            <p:cNvSpPr/>
            <p:nvPr/>
          </p:nvSpPr>
          <p:spPr bwMode="auto">
            <a:xfrm>
              <a:off x="3730749" y="2351510"/>
              <a:ext cx="5017715" cy="526256"/>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9" name="Rectangle 12"/>
            <p:cNvSpPr>
              <a:spLocks noChangeArrowheads="1"/>
            </p:cNvSpPr>
            <p:nvPr/>
          </p:nvSpPr>
          <p:spPr bwMode="auto">
            <a:xfrm>
              <a:off x="3917604" y="2286026"/>
              <a:ext cx="540333" cy="553640"/>
            </a:xfrm>
            <a:prstGeom prst="rect">
              <a:avLst/>
            </a:prstGeom>
            <a:solidFill>
              <a:srgbClr val="0070C0"/>
            </a:solidFill>
            <a:ln>
              <a:noFill/>
            </a:ln>
          </p:spPr>
          <p:txBody>
            <a:bodyPr lIns="91416" tIns="45708" rIns="91416" bIns="45708"/>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grpSp>
          <p:nvGrpSpPr>
            <p:cNvPr id="4" name="组合 3">
              <a:extLst>
                <a:ext uri="{FF2B5EF4-FFF2-40B4-BE49-F238E27FC236}">
                  <a16:creationId xmlns:a16="http://schemas.microsoft.com/office/drawing/2014/main" id="{45025833-8351-7059-A8E4-029397BB3397}"/>
                </a:ext>
              </a:extLst>
            </p:cNvPr>
            <p:cNvGrpSpPr/>
            <p:nvPr/>
          </p:nvGrpSpPr>
          <p:grpSpPr>
            <a:xfrm>
              <a:off x="3998535" y="2300313"/>
              <a:ext cx="4108048" cy="530897"/>
              <a:chOff x="3998535" y="2300313"/>
              <a:chExt cx="4108048" cy="530897"/>
            </a:xfrm>
          </p:grpSpPr>
          <p:sp>
            <p:nvSpPr>
              <p:cNvPr id="63" name="TextBox 115"/>
              <p:cNvSpPr txBox="1">
                <a:spLocks noChangeArrowheads="1"/>
              </p:cNvSpPr>
              <p:nvPr/>
            </p:nvSpPr>
            <p:spPr bwMode="auto">
              <a:xfrm>
                <a:off x="4615038" y="2381275"/>
                <a:ext cx="3491545" cy="40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933" b="0" i="0" u="none" strike="noStrike" kern="1200" cap="none" spc="0" normalizeH="0" baseline="0" noProof="0">
                    <a:ln>
                      <a:noFill/>
                    </a:ln>
                    <a:solidFill>
                      <a:srgbClr val="3C3C3C"/>
                    </a:solidFill>
                    <a:effectLst/>
                    <a:uLnTx/>
                    <a:uFillTx/>
                    <a:latin typeface="微软雅黑" panose="020B0503020204020204" pitchFamily="34" charset="-122"/>
                    <a:ea typeface="微软雅黑" panose="020B0503020204020204" pitchFamily="34" charset="-122"/>
                    <a:cs typeface="+mn-cs"/>
                  </a:rPr>
                  <a:t>路线选择模式</a:t>
                </a:r>
                <a:r>
                  <a:rPr kumimoji="0" lang="en-US" altLang="zh-CN" sz="2933" b="0" i="0" u="none" strike="noStrike" kern="1200" cap="none" spc="0" normalizeH="0" baseline="0" noProof="0">
                    <a:ln>
                      <a:noFill/>
                    </a:ln>
                    <a:solidFill>
                      <a:srgbClr val="3C3C3C"/>
                    </a:solidFill>
                    <a:effectLst/>
                    <a:uLnTx/>
                    <a:uFillTx/>
                    <a:latin typeface="微软雅黑" panose="020B0503020204020204" pitchFamily="34" charset="-122"/>
                    <a:ea typeface="微软雅黑" panose="020B0503020204020204" pitchFamily="34" charset="-122"/>
                    <a:cs typeface="+mn-cs"/>
                  </a:rPr>
                  <a:t>--</a:t>
                </a:r>
                <a:r>
                  <a:rPr kumimoji="0" lang="zh-CN" altLang="en-US" sz="2933" b="0" i="0" u="none" strike="noStrike" kern="1200" cap="none" spc="0" normalizeH="0" baseline="0" noProof="0">
                    <a:ln>
                      <a:noFill/>
                    </a:ln>
                    <a:solidFill>
                      <a:srgbClr val="3C3C3C"/>
                    </a:solidFill>
                    <a:effectLst/>
                    <a:uLnTx/>
                    <a:uFillTx/>
                    <a:latin typeface="微软雅黑" panose="020B0503020204020204" pitchFamily="34" charset="-122"/>
                    <a:ea typeface="微软雅黑" panose="020B0503020204020204" pitchFamily="34" charset="-122"/>
                    <a:cs typeface="+mn-cs"/>
                  </a:rPr>
                  <a:t>效率与成本</a:t>
                </a:r>
              </a:p>
            </p:txBody>
          </p:sp>
          <p:sp>
            <p:nvSpPr>
              <p:cNvPr id="64" name="TextBox 116"/>
              <p:cNvSpPr txBox="1">
                <a:spLocks noChangeArrowheads="1"/>
              </p:cNvSpPr>
              <p:nvPr/>
            </p:nvSpPr>
            <p:spPr bwMode="auto">
              <a:xfrm>
                <a:off x="3998535" y="2300313"/>
                <a:ext cx="375307" cy="53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4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3" name="组合 2">
            <a:extLst>
              <a:ext uri="{FF2B5EF4-FFF2-40B4-BE49-F238E27FC236}">
                <a16:creationId xmlns:a16="http://schemas.microsoft.com/office/drawing/2014/main" id="{24A1F655-08F1-2A8E-5F94-9F12B6E12190}"/>
              </a:ext>
            </a:extLst>
          </p:cNvPr>
          <p:cNvGrpSpPr/>
          <p:nvPr/>
        </p:nvGrpSpPr>
        <p:grpSpPr>
          <a:xfrm>
            <a:off x="4974333" y="4677141"/>
            <a:ext cx="6690287" cy="788987"/>
            <a:chOff x="3730749" y="3826694"/>
            <a:chExt cx="5017715" cy="591740"/>
          </a:xfrm>
        </p:grpSpPr>
        <p:sp>
          <p:nvSpPr>
            <p:cNvPr id="44" name="Freeform 10"/>
            <p:cNvSpPr/>
            <p:nvPr/>
          </p:nvSpPr>
          <p:spPr bwMode="auto">
            <a:xfrm>
              <a:off x="3730749" y="3892178"/>
              <a:ext cx="5017715" cy="526256"/>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2" name="组合 1">
              <a:extLst>
                <a:ext uri="{FF2B5EF4-FFF2-40B4-BE49-F238E27FC236}">
                  <a16:creationId xmlns:a16="http://schemas.microsoft.com/office/drawing/2014/main" id="{6DF218A9-4B54-7A51-1DB2-FDDE5390FA6B}"/>
                </a:ext>
              </a:extLst>
            </p:cNvPr>
            <p:cNvGrpSpPr/>
            <p:nvPr/>
          </p:nvGrpSpPr>
          <p:grpSpPr>
            <a:xfrm>
              <a:off x="3917604" y="3826694"/>
              <a:ext cx="3298109" cy="564769"/>
              <a:chOff x="3917604" y="3826694"/>
              <a:chExt cx="3298109" cy="564769"/>
            </a:xfrm>
          </p:grpSpPr>
          <p:sp>
            <p:nvSpPr>
              <p:cNvPr id="45" name="Rectangle 12"/>
              <p:cNvSpPr>
                <a:spLocks noChangeArrowheads="1"/>
              </p:cNvSpPr>
              <p:nvPr/>
            </p:nvSpPr>
            <p:spPr bwMode="auto">
              <a:xfrm>
                <a:off x="3917604" y="3826694"/>
                <a:ext cx="540333" cy="553640"/>
              </a:xfrm>
              <a:prstGeom prst="rect">
                <a:avLst/>
              </a:prstGeom>
              <a:solidFill>
                <a:srgbClr val="0070C0"/>
              </a:solidFill>
              <a:ln>
                <a:noFill/>
              </a:ln>
            </p:spPr>
            <p:txBody>
              <a:bodyPr lIns="91416" tIns="45708" rIns="91416" bIns="45708"/>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7" name="TextBox 119"/>
              <p:cNvSpPr txBox="1">
                <a:spLocks noChangeArrowheads="1"/>
              </p:cNvSpPr>
              <p:nvPr/>
            </p:nvSpPr>
            <p:spPr bwMode="auto">
              <a:xfrm>
                <a:off x="4615038" y="3952900"/>
                <a:ext cx="2600675" cy="4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对货运平台的看法</a:t>
                </a:r>
              </a:p>
            </p:txBody>
          </p:sp>
          <p:sp>
            <p:nvSpPr>
              <p:cNvPr id="68" name="TextBox 120"/>
              <p:cNvSpPr txBox="1">
                <a:spLocks noChangeArrowheads="1"/>
              </p:cNvSpPr>
              <p:nvPr/>
            </p:nvSpPr>
            <p:spPr bwMode="auto">
              <a:xfrm>
                <a:off x="3998535" y="3832647"/>
                <a:ext cx="375307" cy="53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4</a:t>
                </a:r>
                <a:endParaRPr kumimoji="0" lang="zh-CN" altLang="en-US" sz="4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sp>
        <p:nvSpPr>
          <p:cNvPr id="69" name="Freeform 5"/>
          <p:cNvSpPr/>
          <p:nvPr/>
        </p:nvSpPr>
        <p:spPr bwMode="auto">
          <a:xfrm>
            <a:off x="0" y="0"/>
            <a:ext cx="4260773" cy="6872288"/>
          </a:xfrm>
          <a:custGeom>
            <a:avLst/>
            <a:gdLst>
              <a:gd name="T0" fmla="*/ 0 w 5566"/>
              <a:gd name="T1" fmla="*/ 0 h 9000"/>
              <a:gd name="T2" fmla="*/ 4324 w 5566"/>
              <a:gd name="T3" fmla="*/ 0 h 9000"/>
              <a:gd name="T4" fmla="*/ 5566 w 5566"/>
              <a:gd name="T5" fmla="*/ 9000 h 9000"/>
              <a:gd name="T6" fmla="*/ 0 w 5566"/>
              <a:gd name="T7" fmla="*/ 9000 h 9000"/>
              <a:gd name="T8" fmla="*/ 0 w 5566"/>
              <a:gd name="T9" fmla="*/ 0 h 9000"/>
            </a:gdLst>
            <a:ahLst/>
            <a:cxnLst>
              <a:cxn ang="0">
                <a:pos x="T0" y="T1"/>
              </a:cxn>
              <a:cxn ang="0">
                <a:pos x="T2" y="T3"/>
              </a:cxn>
              <a:cxn ang="0">
                <a:pos x="T4" y="T5"/>
              </a:cxn>
              <a:cxn ang="0">
                <a:pos x="T6" y="T7"/>
              </a:cxn>
              <a:cxn ang="0">
                <a:pos x="T8" y="T9"/>
              </a:cxn>
            </a:cxnLst>
            <a:rect l="0" t="0" r="r" b="b"/>
            <a:pathLst>
              <a:path w="5566" h="9000">
                <a:moveTo>
                  <a:pt x="0" y="0"/>
                </a:moveTo>
                <a:lnTo>
                  <a:pt x="4324" y="0"/>
                </a:lnTo>
                <a:lnTo>
                  <a:pt x="5566" y="9000"/>
                </a:lnTo>
                <a:lnTo>
                  <a:pt x="0" y="9000"/>
                </a:lnTo>
                <a:lnTo>
                  <a:pt x="0" y="0"/>
                </a:lnTo>
                <a:close/>
              </a:path>
            </a:pathLst>
          </a:cu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0" name="Freeform 6"/>
          <p:cNvSpPr/>
          <p:nvPr/>
        </p:nvSpPr>
        <p:spPr bwMode="auto">
          <a:xfrm>
            <a:off x="3392750" y="0"/>
            <a:ext cx="1115577" cy="6872288"/>
          </a:xfrm>
          <a:custGeom>
            <a:avLst/>
            <a:gdLst>
              <a:gd name="T0" fmla="*/ 0 w 1457"/>
              <a:gd name="T1" fmla="*/ 0 h 9000"/>
              <a:gd name="T2" fmla="*/ 224 w 1457"/>
              <a:gd name="T3" fmla="*/ 0 h 9000"/>
              <a:gd name="T4" fmla="*/ 1457 w 1457"/>
              <a:gd name="T5" fmla="*/ 9000 h 9000"/>
              <a:gd name="T6" fmla="*/ 1233 w 1457"/>
              <a:gd name="T7" fmla="*/ 9000 h 9000"/>
              <a:gd name="T8" fmla="*/ 0 w 1457"/>
              <a:gd name="T9" fmla="*/ 0 h 9000"/>
            </a:gdLst>
            <a:ahLst/>
            <a:cxnLst>
              <a:cxn ang="0">
                <a:pos x="T0" y="T1"/>
              </a:cxn>
              <a:cxn ang="0">
                <a:pos x="T2" y="T3"/>
              </a:cxn>
              <a:cxn ang="0">
                <a:pos x="T4" y="T5"/>
              </a:cxn>
              <a:cxn ang="0">
                <a:pos x="T6" y="T7"/>
              </a:cxn>
              <a:cxn ang="0">
                <a:pos x="T8" y="T9"/>
              </a:cxn>
            </a:cxnLst>
            <a:rect l="0" t="0" r="r" b="b"/>
            <a:pathLst>
              <a:path w="1457" h="9000">
                <a:moveTo>
                  <a:pt x="0" y="0"/>
                </a:moveTo>
                <a:lnTo>
                  <a:pt x="224" y="0"/>
                </a:lnTo>
                <a:lnTo>
                  <a:pt x="1457" y="9000"/>
                </a:lnTo>
                <a:lnTo>
                  <a:pt x="1233" y="9000"/>
                </a:lnTo>
                <a:lnTo>
                  <a:pt x="0" y="0"/>
                </a:lnTo>
                <a:close/>
              </a:path>
            </a:pathLst>
          </a:custGeom>
          <a:solidFill>
            <a:srgbClr val="00B0F0"/>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1" name="矩形 12"/>
          <p:cNvSpPr>
            <a:spLocks noChangeArrowheads="1"/>
          </p:cNvSpPr>
          <p:nvPr/>
        </p:nvSpPr>
        <p:spPr bwMode="auto">
          <a:xfrm>
            <a:off x="2640569" y="5938839"/>
            <a:ext cx="1732873" cy="782637"/>
          </a:xfrm>
          <a:prstGeom prst="rect">
            <a:avLst/>
          </a:prstGeom>
          <a:solidFill>
            <a:srgbClr val="00B0F0"/>
          </a:solidFill>
          <a:ln>
            <a:noFill/>
          </a:ln>
        </p:spPr>
        <p:txBody>
          <a:bodyPr lIns="91416" tIns="45708" rIns="91416" bIns="45708"/>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2" name="TextBox 98"/>
          <p:cNvSpPr txBox="1">
            <a:spLocks noChangeArrowheads="1"/>
          </p:cNvSpPr>
          <p:nvPr/>
        </p:nvSpPr>
        <p:spPr bwMode="auto">
          <a:xfrm>
            <a:off x="2762744" y="5925278"/>
            <a:ext cx="902763" cy="52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目录</a:t>
            </a:r>
          </a:p>
        </p:txBody>
      </p:sp>
      <p:sp>
        <p:nvSpPr>
          <p:cNvPr id="73" name="TextBox 104"/>
          <p:cNvSpPr txBox="1">
            <a:spLocks noChangeArrowheads="1"/>
          </p:cNvSpPr>
          <p:nvPr/>
        </p:nvSpPr>
        <p:spPr bwMode="auto">
          <a:xfrm>
            <a:off x="2816698" y="6307866"/>
            <a:ext cx="1509339" cy="461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Contents</a:t>
            </a:r>
            <a:endParaRPr kumimoji="0" lang="zh-CN" alt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33979278"/>
      </p:ext>
    </p:extLst>
  </p:cSld>
  <p:clrMapOvr>
    <a:masterClrMapping/>
  </p:clrMapOvr>
  <mc:AlternateContent xmlns:mc="http://schemas.openxmlformats.org/markup-compatibility/2006" xmlns:p14="http://schemas.microsoft.com/office/powerpoint/2010/main">
    <mc:Choice Requires="p14">
      <p:transition spd="slow" p14:dur="1100" advClick="0" advTm="12000">
        <p14:switch dir="r"/>
      </p:transition>
    </mc:Choice>
    <mc:Fallback xmlns="">
      <p:transition spd="slow"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up)">
                                      <p:cBhvr>
                                        <p:cTn id="7" dur="500"/>
                                        <p:tgtEl>
                                          <p:spTgt spid="6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down)">
                                      <p:cBhvr>
                                        <p:cTn id="10" dur="500"/>
                                        <p:tgtEl>
                                          <p:spTgt spid="70"/>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wipe(right)">
                                      <p:cBhvr>
                                        <p:cTn id="14" dur="500"/>
                                        <p:tgtEl>
                                          <p:spTgt spid="71"/>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72"/>
                                        </p:tgtEl>
                                        <p:attrNameLst>
                                          <p:attrName>style.visibility</p:attrName>
                                        </p:attrNameLst>
                                      </p:cBhvr>
                                      <p:to>
                                        <p:strVal val="visible"/>
                                      </p:to>
                                    </p:set>
                                    <p:anim calcmode="lin" valueType="num">
                                      <p:cBhvr>
                                        <p:cTn id="18" dur="500" fill="hold"/>
                                        <p:tgtEl>
                                          <p:spTgt spid="72"/>
                                        </p:tgtEl>
                                        <p:attrNameLst>
                                          <p:attrName>ppt_w</p:attrName>
                                        </p:attrNameLst>
                                      </p:cBhvr>
                                      <p:tavLst>
                                        <p:tav tm="0">
                                          <p:val>
                                            <p:fltVal val="0"/>
                                          </p:val>
                                        </p:tav>
                                        <p:tav tm="100000">
                                          <p:val>
                                            <p:strVal val="#ppt_w"/>
                                          </p:val>
                                        </p:tav>
                                      </p:tavLst>
                                    </p:anim>
                                    <p:anim calcmode="lin" valueType="num">
                                      <p:cBhvr>
                                        <p:cTn id="19" dur="500" fill="hold"/>
                                        <p:tgtEl>
                                          <p:spTgt spid="72"/>
                                        </p:tgtEl>
                                        <p:attrNameLst>
                                          <p:attrName>ppt_h</p:attrName>
                                        </p:attrNameLst>
                                      </p:cBhvr>
                                      <p:tavLst>
                                        <p:tav tm="0">
                                          <p:val>
                                            <p:fltVal val="0"/>
                                          </p:val>
                                        </p:tav>
                                        <p:tav tm="100000">
                                          <p:val>
                                            <p:strVal val="#ppt_h"/>
                                          </p:val>
                                        </p:tav>
                                      </p:tavLst>
                                    </p:anim>
                                    <p:anim calcmode="lin" valueType="num">
                                      <p:cBhvr>
                                        <p:cTn id="20" dur="500" fill="hold"/>
                                        <p:tgtEl>
                                          <p:spTgt spid="72"/>
                                        </p:tgtEl>
                                        <p:attrNameLst>
                                          <p:attrName>style.rotation</p:attrName>
                                        </p:attrNameLst>
                                      </p:cBhvr>
                                      <p:tavLst>
                                        <p:tav tm="0">
                                          <p:val>
                                            <p:fltVal val="90"/>
                                          </p:val>
                                        </p:tav>
                                        <p:tav tm="100000">
                                          <p:val>
                                            <p:fltVal val="0"/>
                                          </p:val>
                                        </p:tav>
                                      </p:tavLst>
                                    </p:anim>
                                    <p:animEffect transition="in" filter="fade">
                                      <p:cBhvr>
                                        <p:cTn id="21" dur="500"/>
                                        <p:tgtEl>
                                          <p:spTgt spid="72"/>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73"/>
                                        </p:tgtEl>
                                        <p:attrNameLst>
                                          <p:attrName>style.visibility</p:attrName>
                                        </p:attrNameLst>
                                      </p:cBhvr>
                                      <p:to>
                                        <p:strVal val="visible"/>
                                      </p:to>
                                    </p:set>
                                    <p:anim calcmode="lin" valueType="num">
                                      <p:cBhvr>
                                        <p:cTn id="24" dur="500" fill="hold"/>
                                        <p:tgtEl>
                                          <p:spTgt spid="73"/>
                                        </p:tgtEl>
                                        <p:attrNameLst>
                                          <p:attrName>ppt_w</p:attrName>
                                        </p:attrNameLst>
                                      </p:cBhvr>
                                      <p:tavLst>
                                        <p:tav tm="0">
                                          <p:val>
                                            <p:fltVal val="0"/>
                                          </p:val>
                                        </p:tav>
                                        <p:tav tm="100000">
                                          <p:val>
                                            <p:strVal val="#ppt_w"/>
                                          </p:val>
                                        </p:tav>
                                      </p:tavLst>
                                    </p:anim>
                                    <p:anim calcmode="lin" valueType="num">
                                      <p:cBhvr>
                                        <p:cTn id="25" dur="500" fill="hold"/>
                                        <p:tgtEl>
                                          <p:spTgt spid="73"/>
                                        </p:tgtEl>
                                        <p:attrNameLst>
                                          <p:attrName>ppt_h</p:attrName>
                                        </p:attrNameLst>
                                      </p:cBhvr>
                                      <p:tavLst>
                                        <p:tav tm="0">
                                          <p:val>
                                            <p:fltVal val="0"/>
                                          </p:val>
                                        </p:tav>
                                        <p:tav tm="100000">
                                          <p:val>
                                            <p:strVal val="#ppt_h"/>
                                          </p:val>
                                        </p:tav>
                                      </p:tavLst>
                                    </p:anim>
                                    <p:anim calcmode="lin" valueType="num">
                                      <p:cBhvr>
                                        <p:cTn id="26" dur="500" fill="hold"/>
                                        <p:tgtEl>
                                          <p:spTgt spid="73"/>
                                        </p:tgtEl>
                                        <p:attrNameLst>
                                          <p:attrName>style.rotation</p:attrName>
                                        </p:attrNameLst>
                                      </p:cBhvr>
                                      <p:tavLst>
                                        <p:tav tm="0">
                                          <p:val>
                                            <p:fltVal val="90"/>
                                          </p:val>
                                        </p:tav>
                                        <p:tav tm="100000">
                                          <p:val>
                                            <p:fltVal val="0"/>
                                          </p:val>
                                        </p:tav>
                                      </p:tavLst>
                                    </p:anim>
                                    <p:animEffect transition="in" filter="fade">
                                      <p:cBhvr>
                                        <p:cTn id="27" dur="500"/>
                                        <p:tgtEl>
                                          <p:spTgt spid="73"/>
                                        </p:tgtEl>
                                      </p:cBhvr>
                                    </p:animEffect>
                                  </p:childTnLst>
                                </p:cTn>
                              </p:par>
                            </p:childTnLst>
                          </p:cTn>
                        </p:par>
                        <p:par>
                          <p:cTn id="28" fill="hold">
                            <p:stCondLst>
                              <p:cond delay="1500"/>
                            </p:stCondLst>
                            <p:childTnLst>
                              <p:par>
                                <p:cTn id="29" presetID="22" presetClass="entr" presetSubtype="4"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down)">
                                      <p:cBhvr>
                                        <p:cTn id="31" dur="300"/>
                                        <p:tgtEl>
                                          <p:spTgt spid="25"/>
                                        </p:tgtEl>
                                      </p:cBhvr>
                                    </p:animEffect>
                                  </p:childTnLst>
                                </p:cTn>
                              </p:par>
                            </p:childTnLst>
                          </p:cTn>
                        </p:par>
                        <p:par>
                          <p:cTn id="32" fill="hold">
                            <p:stCondLst>
                              <p:cond delay="1800"/>
                            </p:stCondLst>
                            <p:childTnLst>
                              <p:par>
                                <p:cTn id="33" presetID="22" presetClass="entr" presetSubtype="4"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down)">
                                      <p:cBhvr>
                                        <p:cTn id="35" dur="300"/>
                                        <p:tgtEl>
                                          <p:spTgt spid="28"/>
                                        </p:tgtEl>
                                      </p:cBhvr>
                                    </p:animEffect>
                                  </p:childTnLst>
                                </p:cTn>
                              </p:par>
                            </p:childTnLst>
                          </p:cTn>
                        </p:par>
                        <p:par>
                          <p:cTn id="36" fill="hold">
                            <p:stCondLst>
                              <p:cond delay="2100"/>
                            </p:stCondLst>
                            <p:childTnLst>
                              <p:par>
                                <p:cTn id="37" presetID="22" presetClass="entr" presetSubtype="4"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down)">
                                      <p:cBhvr>
                                        <p:cTn id="39" dur="3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43" grpId="0" animBg="1"/>
      <p:bldP spid="69" grpId="0" animBg="1"/>
      <p:bldP spid="70" grpId="0" animBg="1"/>
      <p:bldP spid="71" grpId="0" bldLvl="0" animBg="1" autoUpdateAnimBg="0"/>
      <p:bldP spid="72" grpId="0" autoUpdateAnimBg="0"/>
      <p:bldP spid="73"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1"/>
            <a:ext cx="12191239" cy="6857572"/>
          </a:xfrm>
          <a:prstGeom prst="rect">
            <a:avLst/>
          </a:prstGeom>
        </p:spPr>
      </p:pic>
      <p:sp>
        <p:nvSpPr>
          <p:cNvPr id="52" name="Freeform 5"/>
          <p:cNvSpPr/>
          <p:nvPr/>
        </p:nvSpPr>
        <p:spPr bwMode="auto">
          <a:xfrm>
            <a:off x="3308645" y="1395413"/>
            <a:ext cx="8883355" cy="1881187"/>
          </a:xfrm>
          <a:custGeom>
            <a:avLst/>
            <a:gdLst>
              <a:gd name="T0" fmla="*/ 11567 w 11567"/>
              <a:gd name="T1" fmla="*/ 2441 h 2441"/>
              <a:gd name="T2" fmla="*/ 0 w 11567"/>
              <a:gd name="T3" fmla="*/ 2441 h 2441"/>
              <a:gd name="T4" fmla="*/ 1542 w 11567"/>
              <a:gd name="T5" fmla="*/ 0 h 2441"/>
              <a:gd name="T6" fmla="*/ 11567 w 11567"/>
              <a:gd name="T7" fmla="*/ 0 h 2441"/>
              <a:gd name="T8" fmla="*/ 11567 w 11567"/>
              <a:gd name="T9" fmla="*/ 2441 h 2441"/>
            </a:gdLst>
            <a:ahLst/>
            <a:cxnLst>
              <a:cxn ang="0">
                <a:pos x="T0" y="T1"/>
              </a:cxn>
              <a:cxn ang="0">
                <a:pos x="T2" y="T3"/>
              </a:cxn>
              <a:cxn ang="0">
                <a:pos x="T4" y="T5"/>
              </a:cxn>
              <a:cxn ang="0">
                <a:pos x="T6" y="T7"/>
              </a:cxn>
              <a:cxn ang="0">
                <a:pos x="T8" y="T9"/>
              </a:cxn>
            </a:cxnLst>
            <a:rect l="0" t="0" r="r" b="b"/>
            <a:pathLst>
              <a:path w="11567" h="2441">
                <a:moveTo>
                  <a:pt x="11567" y="2441"/>
                </a:moveTo>
                <a:lnTo>
                  <a:pt x="0" y="2441"/>
                </a:lnTo>
                <a:lnTo>
                  <a:pt x="1542" y="0"/>
                </a:lnTo>
                <a:lnTo>
                  <a:pt x="11567" y="0"/>
                </a:lnTo>
                <a:lnTo>
                  <a:pt x="11567" y="2441"/>
                </a:lnTo>
                <a:close/>
              </a:path>
            </a:pathLst>
          </a:custGeom>
          <a:solidFill>
            <a:srgbClr val="595959"/>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3" name="Freeform 6"/>
          <p:cNvSpPr/>
          <p:nvPr/>
        </p:nvSpPr>
        <p:spPr bwMode="auto">
          <a:xfrm>
            <a:off x="0" y="4075113"/>
            <a:ext cx="5693725" cy="1712912"/>
          </a:xfrm>
          <a:custGeom>
            <a:avLst/>
            <a:gdLst>
              <a:gd name="T0" fmla="*/ 0 w 7413"/>
              <a:gd name="T1" fmla="*/ 0 h 2222"/>
              <a:gd name="T2" fmla="*/ 7413 w 7413"/>
              <a:gd name="T3" fmla="*/ 0 h 2222"/>
              <a:gd name="T4" fmla="*/ 6010 w 7413"/>
              <a:gd name="T5" fmla="*/ 2222 h 2222"/>
              <a:gd name="T6" fmla="*/ 0 w 7413"/>
              <a:gd name="T7" fmla="*/ 2222 h 2222"/>
              <a:gd name="T8" fmla="*/ 0 w 7413"/>
              <a:gd name="T9" fmla="*/ 0 h 2222"/>
            </a:gdLst>
            <a:ahLst/>
            <a:cxnLst>
              <a:cxn ang="0">
                <a:pos x="T0" y="T1"/>
              </a:cxn>
              <a:cxn ang="0">
                <a:pos x="T2" y="T3"/>
              </a:cxn>
              <a:cxn ang="0">
                <a:pos x="T4" y="T5"/>
              </a:cxn>
              <a:cxn ang="0">
                <a:pos x="T6" y="T7"/>
              </a:cxn>
              <a:cxn ang="0">
                <a:pos x="T8" y="T9"/>
              </a:cxn>
            </a:cxnLst>
            <a:rect l="0" t="0" r="r" b="b"/>
            <a:pathLst>
              <a:path w="7413" h="2222">
                <a:moveTo>
                  <a:pt x="0" y="0"/>
                </a:moveTo>
                <a:lnTo>
                  <a:pt x="7413" y="0"/>
                </a:lnTo>
                <a:lnTo>
                  <a:pt x="6010" y="2222"/>
                </a:lnTo>
                <a:lnTo>
                  <a:pt x="0" y="2222"/>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4" name="Freeform 7"/>
          <p:cNvSpPr/>
          <p:nvPr/>
        </p:nvSpPr>
        <p:spPr bwMode="auto">
          <a:xfrm>
            <a:off x="0" y="2052639"/>
            <a:ext cx="10728896"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0070C0"/>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5" name="Freeform 8"/>
          <p:cNvSpPr/>
          <p:nvPr/>
        </p:nvSpPr>
        <p:spPr bwMode="auto">
          <a:xfrm>
            <a:off x="11227177" y="1908176"/>
            <a:ext cx="556995" cy="900113"/>
          </a:xfrm>
          <a:custGeom>
            <a:avLst/>
            <a:gdLst>
              <a:gd name="T0" fmla="*/ 584 w 725"/>
              <a:gd name="T1" fmla="*/ 443 h 1169"/>
              <a:gd name="T2" fmla="*/ 725 w 725"/>
              <a:gd name="T3" fmla="*/ 585 h 1169"/>
              <a:gd name="T4" fmla="*/ 584 w 725"/>
              <a:gd name="T5" fmla="*/ 726 h 1169"/>
              <a:gd name="T6" fmla="*/ 141 w 725"/>
              <a:gd name="T7" fmla="*/ 1169 h 1169"/>
              <a:gd name="T8" fmla="*/ 0 w 725"/>
              <a:gd name="T9" fmla="*/ 1028 h 1169"/>
              <a:gd name="T10" fmla="*/ 443 w 725"/>
              <a:gd name="T11" fmla="*/ 585 h 1169"/>
              <a:gd name="T12" fmla="*/ 0 w 725"/>
              <a:gd name="T13" fmla="*/ 141 h 1169"/>
              <a:gd name="T14" fmla="*/ 141 w 725"/>
              <a:gd name="T15" fmla="*/ 0 h 1169"/>
              <a:gd name="T16" fmla="*/ 584 w 725"/>
              <a:gd name="T17" fmla="*/ 443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6" name="Freeform 9"/>
          <p:cNvSpPr/>
          <p:nvPr/>
        </p:nvSpPr>
        <p:spPr bwMode="auto">
          <a:xfrm>
            <a:off x="10587664" y="6049964"/>
            <a:ext cx="1604336" cy="808037"/>
          </a:xfrm>
          <a:custGeom>
            <a:avLst/>
            <a:gdLst>
              <a:gd name="T0" fmla="*/ 2088 w 2088"/>
              <a:gd name="T1" fmla="*/ 0 h 1048"/>
              <a:gd name="T2" fmla="*/ 2088 w 2088"/>
              <a:gd name="T3" fmla="*/ 1048 h 1048"/>
              <a:gd name="T4" fmla="*/ 0 w 2088"/>
              <a:gd name="T5" fmla="*/ 1048 h 1048"/>
              <a:gd name="T6" fmla="*/ 662 w 2088"/>
              <a:gd name="T7" fmla="*/ 0 h 1048"/>
              <a:gd name="T8" fmla="*/ 2088 w 2088"/>
              <a:gd name="T9" fmla="*/ 0 h 1048"/>
            </a:gdLst>
            <a:ahLst/>
            <a:cxnLst>
              <a:cxn ang="0">
                <a:pos x="T0" y="T1"/>
              </a:cxn>
              <a:cxn ang="0">
                <a:pos x="T2" y="T3"/>
              </a:cxn>
              <a:cxn ang="0">
                <a:pos x="T4" y="T5"/>
              </a:cxn>
              <a:cxn ang="0">
                <a:pos x="T6" y="T7"/>
              </a:cxn>
              <a:cxn ang="0">
                <a:pos x="T8" y="T9"/>
              </a:cxn>
            </a:cxnLst>
            <a:rect l="0" t="0" r="r" b="b"/>
            <a:pathLst>
              <a:path w="2088" h="1048">
                <a:moveTo>
                  <a:pt x="2088" y="0"/>
                </a:moveTo>
                <a:lnTo>
                  <a:pt x="2088" y="1048"/>
                </a:lnTo>
                <a:lnTo>
                  <a:pt x="0" y="1048"/>
                </a:lnTo>
                <a:lnTo>
                  <a:pt x="662" y="0"/>
                </a:lnTo>
                <a:lnTo>
                  <a:pt x="2088" y="0"/>
                </a:lnTo>
                <a:close/>
              </a:path>
            </a:pathLst>
          </a:custGeom>
          <a:solidFill>
            <a:srgbClr val="C1C0C3"/>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7" name="Freeform 10"/>
          <p:cNvSpPr/>
          <p:nvPr/>
        </p:nvSpPr>
        <p:spPr bwMode="auto">
          <a:xfrm>
            <a:off x="10297266" y="6208714"/>
            <a:ext cx="1894735" cy="649287"/>
          </a:xfrm>
          <a:custGeom>
            <a:avLst/>
            <a:gdLst>
              <a:gd name="T0" fmla="*/ 2467 w 2467"/>
              <a:gd name="T1" fmla="*/ 0 h 843"/>
              <a:gd name="T2" fmla="*/ 2467 w 2467"/>
              <a:gd name="T3" fmla="*/ 843 h 843"/>
              <a:gd name="T4" fmla="*/ 0 w 2467"/>
              <a:gd name="T5" fmla="*/ 843 h 843"/>
              <a:gd name="T6" fmla="*/ 533 w 2467"/>
              <a:gd name="T7" fmla="*/ 0 h 843"/>
              <a:gd name="T8" fmla="*/ 2467 w 2467"/>
              <a:gd name="T9" fmla="*/ 0 h 843"/>
            </a:gdLst>
            <a:ahLst/>
            <a:cxnLst>
              <a:cxn ang="0">
                <a:pos x="T0" y="T1"/>
              </a:cxn>
              <a:cxn ang="0">
                <a:pos x="T2" y="T3"/>
              </a:cxn>
              <a:cxn ang="0">
                <a:pos x="T4" y="T5"/>
              </a:cxn>
              <a:cxn ang="0">
                <a:pos x="T6" y="T7"/>
              </a:cxn>
              <a:cxn ang="0">
                <a:pos x="T8" y="T9"/>
              </a:cxn>
            </a:cxnLst>
            <a:rect l="0" t="0" r="r" b="b"/>
            <a:pathLst>
              <a:path w="2467" h="843">
                <a:moveTo>
                  <a:pt x="2467" y="0"/>
                </a:moveTo>
                <a:lnTo>
                  <a:pt x="2467" y="843"/>
                </a:lnTo>
                <a:lnTo>
                  <a:pt x="0" y="843"/>
                </a:lnTo>
                <a:lnTo>
                  <a:pt x="533" y="0"/>
                </a:lnTo>
                <a:lnTo>
                  <a:pt x="2467"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9" name="TextBox 12"/>
          <p:cNvSpPr txBox="1">
            <a:spLocks noChangeArrowheads="1"/>
          </p:cNvSpPr>
          <p:nvPr/>
        </p:nvSpPr>
        <p:spPr bwMode="auto">
          <a:xfrm>
            <a:off x="1345675" y="2463801"/>
            <a:ext cx="1271453" cy="2205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733"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13733"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0" name="TextBox 1"/>
          <p:cNvSpPr txBox="1">
            <a:spLocks noChangeArrowheads="1"/>
          </p:cNvSpPr>
          <p:nvPr/>
        </p:nvSpPr>
        <p:spPr bwMode="auto">
          <a:xfrm>
            <a:off x="3599723" y="3012027"/>
            <a:ext cx="4512501" cy="1138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钢材市场及前景</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t>
            </a:r>
          </a:p>
        </p:txBody>
      </p:sp>
      <p:sp>
        <p:nvSpPr>
          <p:cNvPr id="61" name="TextBox 2"/>
          <p:cNvSpPr txBox="1">
            <a:spLocks noChangeArrowheads="1"/>
          </p:cNvSpPr>
          <p:nvPr/>
        </p:nvSpPr>
        <p:spPr bwMode="auto">
          <a:xfrm>
            <a:off x="490347" y="3813177"/>
            <a:ext cx="843452" cy="52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Part</a:t>
            </a:r>
            <a:endParaRPr kumimoji="0" lang="zh-CN" altLang="en-US" sz="2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22781636"/>
      </p:ext>
    </p:extLst>
  </p:cSld>
  <p:clrMapOvr>
    <a:masterClrMapping/>
  </p:clrMapOvr>
  <mc:AlternateContent xmlns:mc="http://schemas.openxmlformats.org/markup-compatibility/2006" xmlns:p14="http://schemas.microsoft.com/office/powerpoint/2010/main">
    <mc:Choice Requires="p14">
      <p:transition spd="slow" p14:dur="1100" advClick="0" advTm="8000">
        <p14:switch dir="r"/>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1000"/>
                                        <p:tgtEl>
                                          <p:spTgt spid="5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right)">
                                      <p:cBhvr>
                                        <p:cTn id="10" dur="1000"/>
                                        <p:tgtEl>
                                          <p:spTgt spid="52"/>
                                        </p:tgtEl>
                                      </p:cBhvr>
                                    </p:animEffec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p:cTn id="19" dur="300" fill="hold"/>
                                        <p:tgtEl>
                                          <p:spTgt spid="55"/>
                                        </p:tgtEl>
                                        <p:attrNameLst>
                                          <p:attrName>ppt_w</p:attrName>
                                        </p:attrNameLst>
                                      </p:cBhvr>
                                      <p:tavLst>
                                        <p:tav tm="0">
                                          <p:val>
                                            <p:fltVal val="0"/>
                                          </p:val>
                                        </p:tav>
                                        <p:tav tm="100000">
                                          <p:val>
                                            <p:strVal val="#ppt_w"/>
                                          </p:val>
                                        </p:tav>
                                      </p:tavLst>
                                    </p:anim>
                                    <p:anim calcmode="lin" valueType="num">
                                      <p:cBhvr>
                                        <p:cTn id="20" dur="300" fill="hold"/>
                                        <p:tgtEl>
                                          <p:spTgt spid="55"/>
                                        </p:tgtEl>
                                        <p:attrNameLst>
                                          <p:attrName>ppt_h</p:attrName>
                                        </p:attrNameLst>
                                      </p:cBhvr>
                                      <p:tavLst>
                                        <p:tav tm="0">
                                          <p:val>
                                            <p:fltVal val="0"/>
                                          </p:val>
                                        </p:tav>
                                        <p:tav tm="100000">
                                          <p:val>
                                            <p:strVal val="#ppt_h"/>
                                          </p:val>
                                        </p:tav>
                                      </p:tavLst>
                                    </p:anim>
                                    <p:anim calcmode="lin" valueType="num">
                                      <p:cBhvr>
                                        <p:cTn id="21" dur="300" fill="hold"/>
                                        <p:tgtEl>
                                          <p:spTgt spid="55"/>
                                        </p:tgtEl>
                                        <p:attrNameLst>
                                          <p:attrName>style.rotation</p:attrName>
                                        </p:attrNameLst>
                                      </p:cBhvr>
                                      <p:tavLst>
                                        <p:tav tm="0">
                                          <p:val>
                                            <p:fltVal val="90"/>
                                          </p:val>
                                        </p:tav>
                                        <p:tav tm="100000">
                                          <p:val>
                                            <p:fltVal val="0"/>
                                          </p:val>
                                        </p:tav>
                                      </p:tavLst>
                                    </p:anim>
                                    <p:animEffect transition="in" filter="fade">
                                      <p:cBhvr>
                                        <p:cTn id="22" dur="300"/>
                                        <p:tgtEl>
                                          <p:spTgt spid="55"/>
                                        </p:tgtEl>
                                      </p:cBhvr>
                                    </p:animEffect>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400"/>
                                        <p:tgtEl>
                                          <p:spTgt spid="56"/>
                                        </p:tgtEl>
                                      </p:cBhvr>
                                    </p:animEffect>
                                    <p:anim calcmode="lin" valueType="num">
                                      <p:cBhvr>
                                        <p:cTn id="27" dur="400" fill="hold"/>
                                        <p:tgtEl>
                                          <p:spTgt spid="56"/>
                                        </p:tgtEl>
                                        <p:attrNameLst>
                                          <p:attrName>ppt_x</p:attrName>
                                        </p:attrNameLst>
                                      </p:cBhvr>
                                      <p:tavLst>
                                        <p:tav tm="0">
                                          <p:val>
                                            <p:strVal val="#ppt_x"/>
                                          </p:val>
                                        </p:tav>
                                        <p:tav tm="100000">
                                          <p:val>
                                            <p:strVal val="#ppt_x"/>
                                          </p:val>
                                        </p:tav>
                                      </p:tavLst>
                                    </p:anim>
                                    <p:anim calcmode="lin" valueType="num">
                                      <p:cBhvr>
                                        <p:cTn id="28" dur="400" fill="hold"/>
                                        <p:tgtEl>
                                          <p:spTgt spid="5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20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400"/>
                                        <p:tgtEl>
                                          <p:spTgt spid="57"/>
                                        </p:tgtEl>
                                      </p:cBhvr>
                                    </p:animEffect>
                                    <p:anim calcmode="lin" valueType="num">
                                      <p:cBhvr>
                                        <p:cTn id="32" dur="400" fill="hold"/>
                                        <p:tgtEl>
                                          <p:spTgt spid="57"/>
                                        </p:tgtEl>
                                        <p:attrNameLst>
                                          <p:attrName>ppt_x</p:attrName>
                                        </p:attrNameLst>
                                      </p:cBhvr>
                                      <p:tavLst>
                                        <p:tav tm="0">
                                          <p:val>
                                            <p:strVal val="#ppt_x"/>
                                          </p:val>
                                        </p:tav>
                                        <p:tav tm="100000">
                                          <p:val>
                                            <p:strVal val="#ppt_x"/>
                                          </p:val>
                                        </p:tav>
                                      </p:tavLst>
                                    </p:anim>
                                    <p:anim calcmode="lin" valueType="num">
                                      <p:cBhvr>
                                        <p:cTn id="33" dur="400" fill="hold"/>
                                        <p:tgtEl>
                                          <p:spTgt spid="57"/>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anim calcmode="lin" valueType="num">
                                      <p:cBhvr>
                                        <p:cTn id="38" dur="500" fill="hold"/>
                                        <p:tgtEl>
                                          <p:spTgt spid="61"/>
                                        </p:tgtEl>
                                        <p:attrNameLst>
                                          <p:attrName>ppt_x</p:attrName>
                                        </p:attrNameLst>
                                      </p:cBhvr>
                                      <p:tavLst>
                                        <p:tav tm="0">
                                          <p:val>
                                            <p:strVal val="#ppt_x"/>
                                          </p:val>
                                        </p:tav>
                                        <p:tav tm="100000">
                                          <p:val>
                                            <p:strVal val="#ppt_x"/>
                                          </p:val>
                                        </p:tav>
                                      </p:tavLst>
                                    </p:anim>
                                    <p:anim calcmode="lin" valueType="num">
                                      <p:cBhvr>
                                        <p:cTn id="39" dur="500" fill="hold"/>
                                        <p:tgtEl>
                                          <p:spTgt spid="61"/>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31" presetClass="entr" presetSubtype="0" fill="hold" grpId="0" nodeType="after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p:cTn id="43" dur="500" fill="hold"/>
                                        <p:tgtEl>
                                          <p:spTgt spid="59"/>
                                        </p:tgtEl>
                                        <p:attrNameLst>
                                          <p:attrName>ppt_w</p:attrName>
                                        </p:attrNameLst>
                                      </p:cBhvr>
                                      <p:tavLst>
                                        <p:tav tm="0">
                                          <p:val>
                                            <p:fltVal val="0"/>
                                          </p:val>
                                        </p:tav>
                                        <p:tav tm="100000">
                                          <p:val>
                                            <p:strVal val="#ppt_w"/>
                                          </p:val>
                                        </p:tav>
                                      </p:tavLst>
                                    </p:anim>
                                    <p:anim calcmode="lin" valueType="num">
                                      <p:cBhvr>
                                        <p:cTn id="44" dur="500" fill="hold"/>
                                        <p:tgtEl>
                                          <p:spTgt spid="59"/>
                                        </p:tgtEl>
                                        <p:attrNameLst>
                                          <p:attrName>ppt_h</p:attrName>
                                        </p:attrNameLst>
                                      </p:cBhvr>
                                      <p:tavLst>
                                        <p:tav tm="0">
                                          <p:val>
                                            <p:fltVal val="0"/>
                                          </p:val>
                                        </p:tav>
                                        <p:tav tm="100000">
                                          <p:val>
                                            <p:strVal val="#ppt_h"/>
                                          </p:val>
                                        </p:tav>
                                      </p:tavLst>
                                    </p:anim>
                                    <p:anim calcmode="lin" valueType="num">
                                      <p:cBhvr>
                                        <p:cTn id="45" dur="500" fill="hold"/>
                                        <p:tgtEl>
                                          <p:spTgt spid="59"/>
                                        </p:tgtEl>
                                        <p:attrNameLst>
                                          <p:attrName>style.rotation</p:attrName>
                                        </p:attrNameLst>
                                      </p:cBhvr>
                                      <p:tavLst>
                                        <p:tav tm="0">
                                          <p:val>
                                            <p:fltVal val="90"/>
                                          </p:val>
                                        </p:tav>
                                        <p:tav tm="100000">
                                          <p:val>
                                            <p:fltVal val="0"/>
                                          </p:val>
                                        </p:tav>
                                      </p:tavLst>
                                    </p:anim>
                                    <p:animEffect transition="in" filter="fade">
                                      <p:cBhvr>
                                        <p:cTn id="46" dur="500"/>
                                        <p:tgtEl>
                                          <p:spTgt spid="59"/>
                                        </p:tgtEl>
                                      </p:cBhvr>
                                    </p:animEffect>
                                  </p:childTnLst>
                                </p:cTn>
                              </p:par>
                            </p:childTnLst>
                          </p:cTn>
                        </p:par>
                        <p:par>
                          <p:cTn id="47" fill="hold">
                            <p:stCondLst>
                              <p:cond delay="3500"/>
                            </p:stCondLst>
                            <p:childTnLst>
                              <p:par>
                                <p:cTn id="48" presetID="22" presetClass="entr" presetSubtype="1"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wipe(up)">
                                      <p:cBhvr>
                                        <p:cTn id="5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P spid="57" grpId="0" animBg="1"/>
      <p:bldP spid="59" grpId="0" autoUpdateAnimBg="0"/>
      <p:bldP spid="60" grpId="0" autoUpdateAnimBg="0"/>
      <p:bldP spid="61"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Box 55"/>
          <p:cNvSpPr txBox="1">
            <a:spLocks noChangeArrowheads="1"/>
          </p:cNvSpPr>
          <p:nvPr/>
        </p:nvSpPr>
        <p:spPr bwMode="auto">
          <a:xfrm>
            <a:off x="815414" y="160615"/>
            <a:ext cx="4988185" cy="65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892" tIns="60945" rIns="121892" bIns="60945">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467" b="0" i="0" u="none" strike="noStrike" kern="1200" cap="none" spc="0" normalizeH="0" baseline="0" noProof="0">
                <a:ln>
                  <a:noFill/>
                </a:ln>
                <a:solidFill>
                  <a:prstClr val="black"/>
                </a:solidFill>
                <a:effectLst/>
                <a:uLnTx/>
                <a:uFillTx/>
                <a:latin typeface="方正黑体简体" panose="02010601030101010101" pitchFamily="2" charset="-122"/>
                <a:ea typeface="方正黑体简体" panose="02010601030101010101" pitchFamily="2" charset="-122"/>
                <a:cs typeface="+mn-cs"/>
              </a:rPr>
              <a:t>了解市场基本情况</a:t>
            </a:r>
          </a:p>
        </p:txBody>
      </p:sp>
      <p:grpSp>
        <p:nvGrpSpPr>
          <p:cNvPr id="20" name="组合 19"/>
          <p:cNvGrpSpPr/>
          <p:nvPr/>
        </p:nvGrpSpPr>
        <p:grpSpPr>
          <a:xfrm>
            <a:off x="3956869" y="1562271"/>
            <a:ext cx="3001017" cy="1459467"/>
            <a:chOff x="2862870" y="1133088"/>
            <a:chExt cx="2764517" cy="1344451"/>
          </a:xfrm>
        </p:grpSpPr>
        <p:grpSp>
          <p:nvGrpSpPr>
            <p:cNvPr id="21" name="组合 20"/>
            <p:cNvGrpSpPr/>
            <p:nvPr/>
          </p:nvGrpSpPr>
          <p:grpSpPr>
            <a:xfrm>
              <a:off x="2862870" y="1133088"/>
              <a:ext cx="2764517" cy="1344451"/>
              <a:chOff x="-170041" y="712948"/>
              <a:chExt cx="4348339" cy="2114702"/>
            </a:xfrm>
          </p:grpSpPr>
          <p:sp>
            <p:nvSpPr>
              <p:cNvPr id="23" name="矩形 14"/>
              <p:cNvSpPr/>
              <p:nvPr/>
            </p:nvSpPr>
            <p:spPr>
              <a:xfrm>
                <a:off x="1216291" y="712948"/>
                <a:ext cx="1237783" cy="2114702"/>
              </a:xfrm>
              <a:custGeom>
                <a:avLst/>
                <a:gdLst>
                  <a:gd name="connsiteX0" fmla="*/ 1224136 w 1237784"/>
                  <a:gd name="connsiteY0" fmla="*/ 0 h 2334439"/>
                  <a:gd name="connsiteX1" fmla="*/ 1237784 w 1237784"/>
                  <a:gd name="connsiteY1" fmla="*/ 1485835 h 2334439"/>
                  <a:gd name="connsiteX2" fmla="*/ 0 w 1237784"/>
                  <a:gd name="connsiteY2" fmla="*/ 2334439 h 2334439"/>
                  <a:gd name="connsiteX3" fmla="*/ 0 w 1237784"/>
                  <a:gd name="connsiteY3" fmla="*/ 838861 h 2334439"/>
                  <a:gd name="connsiteX4" fmla="*/ 1224136 w 1237784"/>
                  <a:gd name="connsiteY4" fmla="*/ 0 h 2334439"/>
                  <a:gd name="connsiteX0-1" fmla="*/ 1224136 w 1237784"/>
                  <a:gd name="connsiteY0-2" fmla="*/ 0 h 2334439"/>
                  <a:gd name="connsiteX1-3" fmla="*/ 1237784 w 1237784"/>
                  <a:gd name="connsiteY1-4" fmla="*/ 1485835 h 2334439"/>
                  <a:gd name="connsiteX2-5" fmla="*/ 0 w 1237784"/>
                  <a:gd name="connsiteY2-6" fmla="*/ 2334439 h 2334439"/>
                  <a:gd name="connsiteX3-7" fmla="*/ 0 w 1237784"/>
                  <a:gd name="connsiteY3-8" fmla="*/ 797918 h 2334439"/>
                  <a:gd name="connsiteX4-9" fmla="*/ 1224136 w 1237784"/>
                  <a:gd name="connsiteY4-10" fmla="*/ 0 h 2334439"/>
                  <a:gd name="connsiteX0-11" fmla="*/ 1224136 w 1237784"/>
                  <a:gd name="connsiteY0-12" fmla="*/ 0 h 2334439"/>
                  <a:gd name="connsiteX1-13" fmla="*/ 1237784 w 1237784"/>
                  <a:gd name="connsiteY1-14" fmla="*/ 1485835 h 2334439"/>
                  <a:gd name="connsiteX2-15" fmla="*/ 0 w 1237784"/>
                  <a:gd name="connsiteY2-16" fmla="*/ 2334439 h 2334439"/>
                  <a:gd name="connsiteX3-17" fmla="*/ 0 w 1237784"/>
                  <a:gd name="connsiteY3-18" fmla="*/ 871424 h 2334439"/>
                  <a:gd name="connsiteX4-19" fmla="*/ 1224136 w 1237784"/>
                  <a:gd name="connsiteY4-20" fmla="*/ 0 h 2334439"/>
                  <a:gd name="connsiteX0-21" fmla="*/ 1224136 w 1237784"/>
                  <a:gd name="connsiteY0-22" fmla="*/ 0 h 2334439"/>
                  <a:gd name="connsiteX1-23" fmla="*/ 1237784 w 1237784"/>
                  <a:gd name="connsiteY1-24" fmla="*/ 1485835 h 2334439"/>
                  <a:gd name="connsiteX2-25" fmla="*/ 0 w 1237784"/>
                  <a:gd name="connsiteY2-26" fmla="*/ 2334439 h 2334439"/>
                  <a:gd name="connsiteX3-27" fmla="*/ 0 w 1237784"/>
                  <a:gd name="connsiteY3-28" fmla="*/ 929311 h 2334439"/>
                  <a:gd name="connsiteX4-29" fmla="*/ 1224136 w 1237784"/>
                  <a:gd name="connsiteY4-30" fmla="*/ 0 h 2334439"/>
                  <a:gd name="connsiteX0-31" fmla="*/ 1224136 w 1237784"/>
                  <a:gd name="connsiteY0-32" fmla="*/ 0 h 2334439"/>
                  <a:gd name="connsiteX1-33" fmla="*/ 1237784 w 1237784"/>
                  <a:gd name="connsiteY1-34" fmla="*/ 1485835 h 2334439"/>
                  <a:gd name="connsiteX2-35" fmla="*/ 0 w 1237784"/>
                  <a:gd name="connsiteY2-36" fmla="*/ 2334439 h 2334439"/>
                  <a:gd name="connsiteX3-37" fmla="*/ 7492 w 1237784"/>
                  <a:gd name="connsiteY3-38" fmla="*/ 896233 h 2334439"/>
                  <a:gd name="connsiteX4-39" fmla="*/ 1224136 w 1237784"/>
                  <a:gd name="connsiteY4-40" fmla="*/ 0 h 233443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7784" h="2334439">
                    <a:moveTo>
                      <a:pt x="1224136" y="0"/>
                    </a:moveTo>
                    <a:lnTo>
                      <a:pt x="1237784" y="1485835"/>
                    </a:lnTo>
                    <a:lnTo>
                      <a:pt x="0" y="2334439"/>
                    </a:lnTo>
                    <a:cubicBezTo>
                      <a:pt x="2497" y="1855037"/>
                      <a:pt x="4995" y="1375635"/>
                      <a:pt x="7492" y="896233"/>
                    </a:cubicBezTo>
                    <a:lnTo>
                      <a:pt x="1224136" y="0"/>
                    </a:lnTo>
                    <a:close/>
                  </a:path>
                </a:pathLst>
              </a:custGeom>
              <a:solidFill>
                <a:srgbClr val="0070C0"/>
              </a:solidFill>
              <a:ln>
                <a:noFill/>
              </a:ln>
            </p:spPr>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nvGrpSpPr>
              <p:cNvPr id="24" name="组合 23"/>
              <p:cNvGrpSpPr/>
              <p:nvPr/>
            </p:nvGrpSpPr>
            <p:grpSpPr>
              <a:xfrm rot="3364155">
                <a:off x="1819210" y="-967637"/>
                <a:ext cx="369838" cy="4348339"/>
                <a:chOff x="1601672" y="-1118831"/>
                <a:chExt cx="154347" cy="9144000"/>
              </a:xfrm>
            </p:grpSpPr>
            <p:pic>
              <p:nvPicPr>
                <p:cNvPr id="41" name="Picture 3"/>
                <p:cNvPicPr>
                  <a:picLocks noChangeAspect="1" noChangeArrowheads="1"/>
                </p:cNvPicPr>
                <p:nvPr/>
              </p:nvPicPr>
              <p:blipFill rotWithShape="1">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l="2767" r="7205" b="57679"/>
                <a:stretch>
                  <a:fillRect/>
                </a:stretch>
              </p:blipFill>
              <p:spPr bwMode="auto">
                <a:xfrm rot="5400000">
                  <a:off x="-2886388" y="3382761"/>
                  <a:ext cx="9144000" cy="14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矩形 41"/>
                <p:cNvSpPr/>
                <p:nvPr/>
              </p:nvSpPr>
              <p:spPr>
                <a:xfrm rot="5400000">
                  <a:off x="-2127855" y="3519835"/>
                  <a:ext cx="7477053" cy="18000"/>
                </a:xfrm>
                <a:prstGeom prst="rect">
                  <a:avLst/>
                </a:prstGeom>
                <a:gradFill>
                  <a:gsLst>
                    <a:gs pos="49628">
                      <a:sysClr val="windowText" lastClr="000000">
                        <a:lumMod val="85000"/>
                        <a:lumOff val="15000"/>
                      </a:sysClr>
                    </a:gs>
                    <a:gs pos="2000">
                      <a:sysClr val="window" lastClr="FFFFFF">
                        <a:alpha val="0"/>
                      </a:sysClr>
                    </a:gs>
                    <a:gs pos="100000">
                      <a:sysClr val="window" lastClr="FFFFFF">
                        <a:alpha val="0"/>
                      </a:sysClr>
                    </a:gs>
                  </a:gsLst>
                  <a:lin ang="10800000" scaled="1"/>
                </a:gradFill>
                <a:ln w="25400"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sp>
          <p:nvSpPr>
            <p:cNvPr id="22" name="TextBox 21"/>
            <p:cNvSpPr txBox="1"/>
            <p:nvPr/>
          </p:nvSpPr>
          <p:spPr>
            <a:xfrm>
              <a:off x="3778779" y="1520305"/>
              <a:ext cx="686950" cy="6142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733"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3733"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43" name="矩形 42"/>
          <p:cNvSpPr/>
          <p:nvPr/>
        </p:nvSpPr>
        <p:spPr>
          <a:xfrm>
            <a:off x="0" y="2006973"/>
            <a:ext cx="4001736" cy="2655912"/>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 name="TextBox 43"/>
          <p:cNvSpPr txBox="1"/>
          <p:nvPr/>
        </p:nvSpPr>
        <p:spPr>
          <a:xfrm>
            <a:off x="6049343" y="1442703"/>
            <a:ext cx="5672757" cy="1555362"/>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867"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据统计，我国现已建成的较为专业、装备精良、质量合格的钢材加工钢材运输配送中心超过</a:t>
            </a:r>
            <a:r>
              <a:rPr kumimoji="0" lang="en-US" altLang="zh-CN" sz="1867"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200</a:t>
            </a:r>
            <a:r>
              <a:rPr kumimoji="0" lang="zh-CN" altLang="en-US" sz="1867"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余家，大多分布在华南、华东、中南部等经济发达地区的部分主要城市</a:t>
            </a:r>
            <a:endParaRPr kumimoji="0" lang="en-US" altLang="zh-CN" sz="1867"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45" name="组合 44"/>
          <p:cNvGrpSpPr/>
          <p:nvPr/>
        </p:nvGrpSpPr>
        <p:grpSpPr>
          <a:xfrm>
            <a:off x="3956869" y="3695871"/>
            <a:ext cx="3001017" cy="1459467"/>
            <a:chOff x="2862870" y="1133088"/>
            <a:chExt cx="2764517" cy="1344451"/>
          </a:xfrm>
        </p:grpSpPr>
        <p:grpSp>
          <p:nvGrpSpPr>
            <p:cNvPr id="46" name="组合 45"/>
            <p:cNvGrpSpPr/>
            <p:nvPr/>
          </p:nvGrpSpPr>
          <p:grpSpPr>
            <a:xfrm>
              <a:off x="2862870" y="1133088"/>
              <a:ext cx="2764517" cy="1344451"/>
              <a:chOff x="-170041" y="712948"/>
              <a:chExt cx="4348339" cy="2114702"/>
            </a:xfrm>
          </p:grpSpPr>
          <p:sp>
            <p:nvSpPr>
              <p:cNvPr id="48" name="矩形 14"/>
              <p:cNvSpPr/>
              <p:nvPr/>
            </p:nvSpPr>
            <p:spPr>
              <a:xfrm>
                <a:off x="1216291" y="712948"/>
                <a:ext cx="1237783" cy="2114702"/>
              </a:xfrm>
              <a:custGeom>
                <a:avLst/>
                <a:gdLst>
                  <a:gd name="connsiteX0" fmla="*/ 1224136 w 1237784"/>
                  <a:gd name="connsiteY0" fmla="*/ 0 h 2334439"/>
                  <a:gd name="connsiteX1" fmla="*/ 1237784 w 1237784"/>
                  <a:gd name="connsiteY1" fmla="*/ 1485835 h 2334439"/>
                  <a:gd name="connsiteX2" fmla="*/ 0 w 1237784"/>
                  <a:gd name="connsiteY2" fmla="*/ 2334439 h 2334439"/>
                  <a:gd name="connsiteX3" fmla="*/ 0 w 1237784"/>
                  <a:gd name="connsiteY3" fmla="*/ 838861 h 2334439"/>
                  <a:gd name="connsiteX4" fmla="*/ 1224136 w 1237784"/>
                  <a:gd name="connsiteY4" fmla="*/ 0 h 2334439"/>
                  <a:gd name="connsiteX0-1" fmla="*/ 1224136 w 1237784"/>
                  <a:gd name="connsiteY0-2" fmla="*/ 0 h 2334439"/>
                  <a:gd name="connsiteX1-3" fmla="*/ 1237784 w 1237784"/>
                  <a:gd name="connsiteY1-4" fmla="*/ 1485835 h 2334439"/>
                  <a:gd name="connsiteX2-5" fmla="*/ 0 w 1237784"/>
                  <a:gd name="connsiteY2-6" fmla="*/ 2334439 h 2334439"/>
                  <a:gd name="connsiteX3-7" fmla="*/ 0 w 1237784"/>
                  <a:gd name="connsiteY3-8" fmla="*/ 797918 h 2334439"/>
                  <a:gd name="connsiteX4-9" fmla="*/ 1224136 w 1237784"/>
                  <a:gd name="connsiteY4-10" fmla="*/ 0 h 2334439"/>
                  <a:gd name="connsiteX0-11" fmla="*/ 1224136 w 1237784"/>
                  <a:gd name="connsiteY0-12" fmla="*/ 0 h 2334439"/>
                  <a:gd name="connsiteX1-13" fmla="*/ 1237784 w 1237784"/>
                  <a:gd name="connsiteY1-14" fmla="*/ 1485835 h 2334439"/>
                  <a:gd name="connsiteX2-15" fmla="*/ 0 w 1237784"/>
                  <a:gd name="connsiteY2-16" fmla="*/ 2334439 h 2334439"/>
                  <a:gd name="connsiteX3-17" fmla="*/ 0 w 1237784"/>
                  <a:gd name="connsiteY3-18" fmla="*/ 871424 h 2334439"/>
                  <a:gd name="connsiteX4-19" fmla="*/ 1224136 w 1237784"/>
                  <a:gd name="connsiteY4-20" fmla="*/ 0 h 2334439"/>
                  <a:gd name="connsiteX0-21" fmla="*/ 1224136 w 1237784"/>
                  <a:gd name="connsiteY0-22" fmla="*/ 0 h 2334439"/>
                  <a:gd name="connsiteX1-23" fmla="*/ 1237784 w 1237784"/>
                  <a:gd name="connsiteY1-24" fmla="*/ 1485835 h 2334439"/>
                  <a:gd name="connsiteX2-25" fmla="*/ 0 w 1237784"/>
                  <a:gd name="connsiteY2-26" fmla="*/ 2334439 h 2334439"/>
                  <a:gd name="connsiteX3-27" fmla="*/ 0 w 1237784"/>
                  <a:gd name="connsiteY3-28" fmla="*/ 929311 h 2334439"/>
                  <a:gd name="connsiteX4-29" fmla="*/ 1224136 w 1237784"/>
                  <a:gd name="connsiteY4-30" fmla="*/ 0 h 2334439"/>
                  <a:gd name="connsiteX0-31" fmla="*/ 1224136 w 1237784"/>
                  <a:gd name="connsiteY0-32" fmla="*/ 0 h 2334439"/>
                  <a:gd name="connsiteX1-33" fmla="*/ 1237784 w 1237784"/>
                  <a:gd name="connsiteY1-34" fmla="*/ 1485835 h 2334439"/>
                  <a:gd name="connsiteX2-35" fmla="*/ 0 w 1237784"/>
                  <a:gd name="connsiteY2-36" fmla="*/ 2334439 h 2334439"/>
                  <a:gd name="connsiteX3-37" fmla="*/ 7492 w 1237784"/>
                  <a:gd name="connsiteY3-38" fmla="*/ 896233 h 2334439"/>
                  <a:gd name="connsiteX4-39" fmla="*/ 1224136 w 1237784"/>
                  <a:gd name="connsiteY4-40" fmla="*/ 0 h 233443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7784" h="2334439">
                    <a:moveTo>
                      <a:pt x="1224136" y="0"/>
                    </a:moveTo>
                    <a:lnTo>
                      <a:pt x="1237784" y="1485835"/>
                    </a:lnTo>
                    <a:lnTo>
                      <a:pt x="0" y="2334439"/>
                    </a:lnTo>
                    <a:cubicBezTo>
                      <a:pt x="2497" y="1855037"/>
                      <a:pt x="4995" y="1375635"/>
                      <a:pt x="7492" y="896233"/>
                    </a:cubicBezTo>
                    <a:lnTo>
                      <a:pt x="1224136" y="0"/>
                    </a:lnTo>
                    <a:close/>
                  </a:path>
                </a:pathLst>
              </a:custGeom>
              <a:solidFill>
                <a:srgbClr val="0070C0"/>
              </a:solidFill>
              <a:ln>
                <a:noFill/>
              </a:ln>
            </p:spPr>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nvGrpSpPr>
              <p:cNvPr id="49" name="组合 48"/>
              <p:cNvGrpSpPr/>
              <p:nvPr/>
            </p:nvGrpSpPr>
            <p:grpSpPr>
              <a:xfrm rot="3364155">
                <a:off x="1819210" y="-967637"/>
                <a:ext cx="369838" cy="4348339"/>
                <a:chOff x="1601672" y="-1118831"/>
                <a:chExt cx="154347" cy="9144000"/>
              </a:xfrm>
            </p:grpSpPr>
            <p:pic>
              <p:nvPicPr>
                <p:cNvPr id="50" name="Picture 3"/>
                <p:cNvPicPr>
                  <a:picLocks noChangeAspect="1" noChangeArrowheads="1"/>
                </p:cNvPicPr>
                <p:nvPr/>
              </p:nvPicPr>
              <p:blipFill rotWithShape="1">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l="2767" r="7205" b="57679"/>
                <a:stretch>
                  <a:fillRect/>
                </a:stretch>
              </p:blipFill>
              <p:spPr bwMode="auto">
                <a:xfrm rot="5400000">
                  <a:off x="-2886388" y="3382761"/>
                  <a:ext cx="9144000" cy="14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矩形 50"/>
                <p:cNvSpPr/>
                <p:nvPr/>
              </p:nvSpPr>
              <p:spPr>
                <a:xfrm rot="5400000">
                  <a:off x="-2127855" y="3519835"/>
                  <a:ext cx="7477053" cy="18000"/>
                </a:xfrm>
                <a:prstGeom prst="rect">
                  <a:avLst/>
                </a:prstGeom>
                <a:gradFill>
                  <a:gsLst>
                    <a:gs pos="49628">
                      <a:sysClr val="windowText" lastClr="000000">
                        <a:lumMod val="85000"/>
                        <a:lumOff val="15000"/>
                      </a:sysClr>
                    </a:gs>
                    <a:gs pos="2000">
                      <a:sysClr val="window" lastClr="FFFFFF">
                        <a:alpha val="0"/>
                      </a:sysClr>
                    </a:gs>
                    <a:gs pos="100000">
                      <a:sysClr val="window" lastClr="FFFFFF">
                        <a:alpha val="0"/>
                      </a:sysClr>
                    </a:gs>
                  </a:gsLst>
                  <a:lin ang="10800000" scaled="1"/>
                </a:gradFill>
                <a:ln w="25400"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sp>
          <p:nvSpPr>
            <p:cNvPr id="47" name="TextBox 46"/>
            <p:cNvSpPr txBox="1"/>
            <p:nvPr/>
          </p:nvSpPr>
          <p:spPr>
            <a:xfrm>
              <a:off x="3778779" y="1520305"/>
              <a:ext cx="686950" cy="6142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733"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733"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2" name="TextBox 51"/>
          <p:cNvSpPr txBox="1"/>
          <p:nvPr/>
        </p:nvSpPr>
        <p:spPr>
          <a:xfrm>
            <a:off x="6049343" y="3576303"/>
            <a:ext cx="5672757" cy="1555362"/>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867"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加工配送的品种有薄规格冷轧板、电工钢、镀锌板、镀锡板、彩涂板、不锈钢板、热轧酸洗板、热轧中厚板卷等，为汽车、家电、电子、建筑、轻工、钢窗、办公设备等行业提供服务。</a:t>
            </a:r>
            <a:endParaRPr kumimoji="0" lang="en-US" altLang="zh-CN" sz="1867"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3" name="矩形 52"/>
          <p:cNvSpPr/>
          <p:nvPr/>
        </p:nvSpPr>
        <p:spPr>
          <a:xfrm>
            <a:off x="1775520" y="5613394"/>
            <a:ext cx="8448939" cy="5039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667"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问卷具体询问受调查人群对钢材市场前景的看法</a:t>
            </a:r>
          </a:p>
        </p:txBody>
      </p:sp>
    </p:spTree>
    <p:extLst>
      <p:ext uri="{BB962C8B-B14F-4D97-AF65-F5344CB8AC3E}">
        <p14:creationId xmlns:p14="http://schemas.microsoft.com/office/powerpoint/2010/main" val="1374011611"/>
      </p:ext>
    </p:extLst>
  </p:cSld>
  <p:clrMapOvr>
    <a:masterClrMapping/>
  </p:clrMapOvr>
  <mc:AlternateContent xmlns:mc="http://schemas.openxmlformats.org/markup-compatibility/2006" xmlns:p14="http://schemas.microsoft.com/office/powerpoint/2010/main">
    <mc:Choice Requires="p14">
      <p:transition spd="slow" p14:dur="1600" advClick="0" advTm="12000">
        <p:blinds dir="vert"/>
      </p:transition>
    </mc:Choice>
    <mc:Fallback xmlns="">
      <p:transition spd="slow" advClick="0" advTm="1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heel(4)">
                                      <p:cBhvr>
                                        <p:cTn id="7" dur="1000"/>
                                        <p:tgtEl>
                                          <p:spTgt spid="36"/>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anim calcmode="lin" valueType="num">
                                      <p:cBhvr>
                                        <p:cTn id="12" dur="500" fill="hold"/>
                                        <p:tgtEl>
                                          <p:spTgt spid="43"/>
                                        </p:tgtEl>
                                        <p:attrNameLst>
                                          <p:attrName>ppt_x</p:attrName>
                                        </p:attrNameLst>
                                      </p:cBhvr>
                                      <p:tavLst>
                                        <p:tav tm="0">
                                          <p:val>
                                            <p:strVal val="#ppt_x"/>
                                          </p:val>
                                        </p:tav>
                                        <p:tav tm="100000">
                                          <p:val>
                                            <p:strVal val="#ppt_x"/>
                                          </p:val>
                                        </p:tav>
                                      </p:tavLst>
                                    </p:anim>
                                    <p:anim calcmode="lin" valueType="num">
                                      <p:cBhvr>
                                        <p:cTn id="13" dur="500" fill="hold"/>
                                        <p:tgtEl>
                                          <p:spTgt spid="4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1"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0-#ppt_h/2"/>
                                          </p:val>
                                        </p:tav>
                                        <p:tav tm="100000">
                                          <p:val>
                                            <p:strVal val="#ppt_y"/>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par>
                          <p:cTn id="23" fill="hold">
                            <p:stCondLst>
                              <p:cond delay="2500"/>
                            </p:stCondLst>
                            <p:childTnLst>
                              <p:par>
                                <p:cTn id="24" presetID="2" presetClass="entr" presetSubtype="1" fill="hold" nodeType="after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fill="hold"/>
                                        <p:tgtEl>
                                          <p:spTgt spid="45"/>
                                        </p:tgtEl>
                                        <p:attrNameLst>
                                          <p:attrName>ppt_x</p:attrName>
                                        </p:attrNameLst>
                                      </p:cBhvr>
                                      <p:tavLst>
                                        <p:tav tm="0">
                                          <p:val>
                                            <p:strVal val="#ppt_x"/>
                                          </p:val>
                                        </p:tav>
                                        <p:tav tm="100000">
                                          <p:val>
                                            <p:strVal val="#ppt_x"/>
                                          </p:val>
                                        </p:tav>
                                      </p:tavLst>
                                    </p:anim>
                                    <p:anim calcmode="lin" valueType="num">
                                      <p:cBhvr additive="base">
                                        <p:cTn id="27" dur="500" fill="hold"/>
                                        <p:tgtEl>
                                          <p:spTgt spid="45"/>
                                        </p:tgtEl>
                                        <p:attrNameLst>
                                          <p:attrName>ppt_y</p:attrName>
                                        </p:attrNameLst>
                                      </p:cBhvr>
                                      <p:tavLst>
                                        <p:tav tm="0">
                                          <p:val>
                                            <p:strVal val="0-#ppt_h/2"/>
                                          </p:val>
                                        </p:tav>
                                        <p:tav tm="100000">
                                          <p:val>
                                            <p:strVal val="#ppt_y"/>
                                          </p:val>
                                        </p:tav>
                                      </p:tavLst>
                                    </p:anim>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childTnLst>
                          </p:cTn>
                        </p:par>
                        <p:par>
                          <p:cTn id="32" fill="hold">
                            <p:stCondLst>
                              <p:cond delay="3500"/>
                            </p:stCondLst>
                            <p:childTnLst>
                              <p:par>
                                <p:cTn id="33" presetID="42" presetClass="entr" presetSubtype="0"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anim calcmode="lin" valueType="num">
                                      <p:cBhvr>
                                        <p:cTn id="36" dur="500" fill="hold"/>
                                        <p:tgtEl>
                                          <p:spTgt spid="53"/>
                                        </p:tgtEl>
                                        <p:attrNameLst>
                                          <p:attrName>ppt_x</p:attrName>
                                        </p:attrNameLst>
                                      </p:cBhvr>
                                      <p:tavLst>
                                        <p:tav tm="0">
                                          <p:val>
                                            <p:strVal val="#ppt_x"/>
                                          </p:val>
                                        </p:tav>
                                        <p:tav tm="100000">
                                          <p:val>
                                            <p:strVal val="#ppt_x"/>
                                          </p:val>
                                        </p:tav>
                                      </p:tavLst>
                                    </p:anim>
                                    <p:anim calcmode="lin" valueType="num">
                                      <p:cBhvr>
                                        <p:cTn id="37"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3" grpId="0" animBg="1"/>
      <p:bldP spid="44" grpId="0"/>
      <p:bldP spid="52" grpId="0"/>
      <p:bldP spid="5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171bdcb1-453f-41da-aab3-2727806caff5"/>
  <p:tag name="COMMONDATA" val="eyJoZGlkIjoiZDk3OTk1N2NiMjRhNzRlODIzODMwYTI3ZDk0NzE2NmEifQ=="/>
</p:tagLst>
</file>

<file path=ppt/tags/tag2.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79734739072_1_1"/>
</p:tagLst>
</file>

<file path=ppt/theme/theme1.xml><?xml version="1.0" encoding="utf-8"?>
<a:theme xmlns:a="http://schemas.openxmlformats.org/drawingml/2006/main" name="Office 主题">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Microsoft YaHei UI"/>
        <a:ea typeface=""/>
        <a:cs typeface="Microsoft YaHei UI"/>
      </a:majorFont>
      <a:minorFont>
        <a:latin typeface="Microsoft YaHei UI"/>
        <a:ea typeface=""/>
        <a:cs typeface="Microsoft YaHei U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icrosoft YaHei UI Light"/>
        <a:ea typeface=""/>
        <a:cs typeface="Microsoft YaHei UI Light"/>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crosoft YaHei UI"/>
        <a:ea typeface=""/>
        <a:cs typeface="Microsoft YaHei UI"/>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icrosoft YaHei UI Light"/>
        <a:ea typeface=""/>
        <a:cs typeface="Microsoft YaHei UI Light"/>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crosoft YaHei UI"/>
        <a:ea typeface=""/>
        <a:cs typeface="Microsoft YaHei UI"/>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科研成果演示文稿</Template>
  <TotalTime>11</TotalTime>
  <Words>1826</Words>
  <Application>Microsoft Office PowerPoint</Application>
  <PresentationFormat>宽屏</PresentationFormat>
  <Paragraphs>206</Paragraphs>
  <Slides>33</Slides>
  <Notes>28</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33</vt:i4>
      </vt:variant>
    </vt:vector>
  </HeadingPairs>
  <TitlesOfParts>
    <vt:vector size="45" baseType="lpstr">
      <vt:lpstr>Microsoft YaHei UI</vt:lpstr>
      <vt:lpstr>Microsoft YaHei UI Light</vt:lpstr>
      <vt:lpstr>等线</vt:lpstr>
      <vt:lpstr>等线 Light</vt:lpstr>
      <vt:lpstr>方正黑体简体</vt:lpstr>
      <vt:lpstr>微软雅黑</vt:lpstr>
      <vt:lpstr>Arial</vt:lpstr>
      <vt:lpstr>Arial Rounded MT Bold</vt:lpstr>
      <vt:lpstr>Calibri</vt:lpstr>
      <vt:lpstr>Wingdings</vt:lpstr>
      <vt:lpstr>Office 主题</vt:lpstr>
      <vt:lpstr>Office 主题​​</vt:lpstr>
      <vt:lpstr>百炼成钢</vt:lpstr>
      <vt:lpstr>PowerPoint 演示文稿</vt:lpstr>
      <vt:lpstr>PowerPoint 演示文稿</vt:lpstr>
      <vt:lpstr>PowerPoint 演示文稿</vt:lpstr>
      <vt:lpstr>目录</vt:lpstr>
      <vt:lpstr>一、项目简介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二、项目相关研究及发展动态</vt:lpstr>
      <vt:lpstr>二、项目相关研究及发展动态</vt:lpstr>
      <vt:lpstr>PowerPoint 演示文稿</vt:lpstr>
      <vt:lpstr>PowerPoint 演示文稿</vt:lpstr>
      <vt:lpstr>三、项目实施目的、意义</vt:lpstr>
      <vt:lpstr>三、项目实施目的、意义</vt:lpstr>
      <vt:lpstr>四、项目研究内容和拟解决的关键问题</vt:lpstr>
      <vt:lpstr>五、项目研究与实施的基础条件</vt:lpstr>
      <vt:lpstr>五、项目研究与实施的基础条件</vt:lpstr>
      <vt:lpstr>六、项目实施方案</vt:lpstr>
      <vt:lpstr>七、项目创新及特色</vt:lpstr>
      <vt:lpstr>八、已有基础</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科学</dc:title>
  <dc:creator>符 慈慧</dc:creator>
  <cp:lastModifiedBy>王 越洋</cp:lastModifiedBy>
  <cp:revision>19</cp:revision>
  <dcterms:created xsi:type="dcterms:W3CDTF">2023-03-25T08:08:00Z</dcterms:created>
  <dcterms:modified xsi:type="dcterms:W3CDTF">2023-04-12T13:57:53Z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9B6A8EF375734C5EB979896F90862C37</vt:lpwstr>
  </property>
  <property fmtid="{D5CDD505-2E9C-101B-9397-08002B2CF9AE}" pid="4" name="KSOProductBuildVer">
    <vt:lpwstr>2052-11.1.0.13703</vt:lpwstr>
  </property>
</Properties>
</file>